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7"/>
  </p:notesMasterIdLst>
  <p:sldIdLst>
    <p:sldId id="342" r:id="rId2"/>
    <p:sldId id="356" r:id="rId3"/>
    <p:sldId id="309" r:id="rId4"/>
    <p:sldId id="353" r:id="rId5"/>
    <p:sldId id="361" r:id="rId6"/>
    <p:sldId id="362" r:id="rId7"/>
    <p:sldId id="363" r:id="rId8"/>
    <p:sldId id="358" r:id="rId9"/>
    <p:sldId id="343" r:id="rId10"/>
    <p:sldId id="311" r:id="rId11"/>
    <p:sldId id="312" r:id="rId12"/>
    <p:sldId id="313" r:id="rId13"/>
    <p:sldId id="360" r:id="rId14"/>
    <p:sldId id="357" r:id="rId15"/>
    <p:sldId id="359"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Times New Roman" pitchFamily="18" charset="0"/>
        <a:ea typeface="ＭＳ Ｐゴシック" pitchFamily="34" charset="-128"/>
        <a:cs typeface="+mn-cs"/>
      </a:defRPr>
    </a:lvl1pPr>
    <a:lvl2pPr marL="457200" algn="l" rtl="0" fontAlgn="base">
      <a:spcBef>
        <a:spcPct val="0"/>
      </a:spcBef>
      <a:spcAft>
        <a:spcPct val="0"/>
      </a:spcAft>
      <a:defRPr kern="1200">
        <a:solidFill>
          <a:schemeClr val="tx1"/>
        </a:solidFill>
        <a:latin typeface="Times New Roman" pitchFamily="18" charset="0"/>
        <a:ea typeface="ＭＳ Ｐゴシック" pitchFamily="34" charset="-128"/>
        <a:cs typeface="+mn-cs"/>
      </a:defRPr>
    </a:lvl2pPr>
    <a:lvl3pPr marL="914400" algn="l" rtl="0" fontAlgn="base">
      <a:spcBef>
        <a:spcPct val="0"/>
      </a:spcBef>
      <a:spcAft>
        <a:spcPct val="0"/>
      </a:spcAft>
      <a:defRPr kern="1200">
        <a:solidFill>
          <a:schemeClr val="tx1"/>
        </a:solidFill>
        <a:latin typeface="Times New Roman" pitchFamily="18" charset="0"/>
        <a:ea typeface="ＭＳ Ｐゴシック" pitchFamily="34" charset="-128"/>
        <a:cs typeface="+mn-cs"/>
      </a:defRPr>
    </a:lvl3pPr>
    <a:lvl4pPr marL="1371600" algn="l" rtl="0" fontAlgn="base">
      <a:spcBef>
        <a:spcPct val="0"/>
      </a:spcBef>
      <a:spcAft>
        <a:spcPct val="0"/>
      </a:spcAft>
      <a:defRPr kern="1200">
        <a:solidFill>
          <a:schemeClr val="tx1"/>
        </a:solidFill>
        <a:latin typeface="Times New Roman" pitchFamily="18" charset="0"/>
        <a:ea typeface="ＭＳ Ｐゴシック" pitchFamily="34" charset="-128"/>
        <a:cs typeface="+mn-cs"/>
      </a:defRPr>
    </a:lvl4pPr>
    <a:lvl5pPr marL="1828800" algn="l" rtl="0" fontAlgn="base">
      <a:spcBef>
        <a:spcPct val="0"/>
      </a:spcBef>
      <a:spcAft>
        <a:spcPct val="0"/>
      </a:spcAft>
      <a:defRPr kern="1200">
        <a:solidFill>
          <a:schemeClr val="tx1"/>
        </a:solidFill>
        <a:latin typeface="Times New Roman" pitchFamily="18" charset="0"/>
        <a:ea typeface="ＭＳ Ｐゴシック" pitchFamily="34" charset="-128"/>
        <a:cs typeface="+mn-cs"/>
      </a:defRPr>
    </a:lvl5pPr>
    <a:lvl6pPr marL="2286000" algn="l" defTabSz="914400" rtl="0" eaLnBrk="1" latinLnBrk="0" hangingPunct="1">
      <a:defRPr kern="1200">
        <a:solidFill>
          <a:schemeClr val="tx1"/>
        </a:solidFill>
        <a:latin typeface="Times New Roman" pitchFamily="18" charset="0"/>
        <a:ea typeface="ＭＳ Ｐゴシック" pitchFamily="34" charset="-128"/>
        <a:cs typeface="+mn-cs"/>
      </a:defRPr>
    </a:lvl6pPr>
    <a:lvl7pPr marL="2743200" algn="l" defTabSz="914400" rtl="0" eaLnBrk="1" latinLnBrk="0" hangingPunct="1">
      <a:defRPr kern="1200">
        <a:solidFill>
          <a:schemeClr val="tx1"/>
        </a:solidFill>
        <a:latin typeface="Times New Roman" pitchFamily="18" charset="0"/>
        <a:ea typeface="ＭＳ Ｐゴシック" pitchFamily="34" charset="-128"/>
        <a:cs typeface="+mn-cs"/>
      </a:defRPr>
    </a:lvl7pPr>
    <a:lvl8pPr marL="3200400" algn="l" defTabSz="914400" rtl="0" eaLnBrk="1" latinLnBrk="0" hangingPunct="1">
      <a:defRPr kern="1200">
        <a:solidFill>
          <a:schemeClr val="tx1"/>
        </a:solidFill>
        <a:latin typeface="Times New Roman" pitchFamily="18" charset="0"/>
        <a:ea typeface="ＭＳ Ｐゴシック" pitchFamily="34" charset="-128"/>
        <a:cs typeface="+mn-cs"/>
      </a:defRPr>
    </a:lvl8pPr>
    <a:lvl9pPr marL="3657600" algn="l" defTabSz="914400" rtl="0" eaLnBrk="1" latinLnBrk="0" hangingPunct="1">
      <a:defRPr kern="1200">
        <a:solidFill>
          <a:schemeClr val="tx1"/>
        </a:solidFill>
        <a:latin typeface="Times New Roman" pitchFamily="18"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F2F2"/>
    <a:srgbClr val="66C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8" d="100"/>
          <a:sy n="88" d="100"/>
        </p:scale>
        <p:origin x="-1062" y="-96"/>
      </p:cViewPr>
      <p:guideLst>
        <p:guide orient="horz" pos="2160"/>
        <p:guide pos="2880"/>
      </p:guideLst>
    </p:cSldViewPr>
  </p:slideViewPr>
  <p:notesTextViewPr>
    <p:cViewPr>
      <p:scale>
        <a:sx n="100" d="100"/>
        <a:sy n="100" d="100"/>
      </p:scale>
      <p:origin x="0" y="0"/>
    </p:cViewPr>
  </p:notesTextViewPr>
  <p:gridSpacing cx="46816963" cy="46816963"/>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endParaRPr lang="en-CA"/>
          </a:p>
        </p:txBody>
      </p:sp>
      <p:sp>
        <p:nvSpPr>
          <p:cNvPr id="5222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endParaRPr lang="en-CA"/>
          </a:p>
        </p:txBody>
      </p:sp>
      <p:sp>
        <p:nvSpPr>
          <p:cNvPr id="1434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222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223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endParaRPr lang="en-CA"/>
          </a:p>
        </p:txBody>
      </p:sp>
      <p:sp>
        <p:nvSpPr>
          <p:cNvPr id="5223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fld id="{785EEDDB-B532-44B1-90D8-C80749EF9FD0}"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3D618ADE-0705-4BFB-A5E2-A4F62EB4F891}" type="slidenum">
              <a:rPr lang="en-US"/>
              <a:pPr/>
              <a:t>1</a:t>
            </a:fld>
            <a:endParaRPr lang="en-US"/>
          </a:p>
        </p:txBody>
      </p:sp>
      <p:sp>
        <p:nvSpPr>
          <p:cNvPr id="16387" name="Rectangle 2"/>
          <p:cNvSpPr>
            <a:spLocks noRo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r>
              <a:rPr lang="en-US" smtClean="0"/>
              <a:t>The elections in November and December of 1847 settle the matter in favour of the Reformers:  Responsible Government is achieved in the Canadas in 1848, a year and a half after it was achieved in Nova Scotia.  However, the solidarity of the Reform coalition quickly begins to break down:  there is not enough patronage to go around, and more extreme sectarian and ideological positions begin to emerge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1950EF67-9BF9-431E-8BBE-01390DD127B9}" type="slidenum">
              <a:rPr lang="en-US"/>
              <a:pPr/>
              <a:t>2</a:t>
            </a:fld>
            <a:endParaRPr lang="en-US"/>
          </a:p>
        </p:txBody>
      </p:sp>
      <p:sp>
        <p:nvSpPr>
          <p:cNvPr id="32771" name="Rectangle 2"/>
          <p:cNvSpPr>
            <a:spLocks noRo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r>
              <a:rPr lang="en-US" smtClean="0"/>
              <a:t>Rebellion Losses Bill 1849:  Meant to compensate damages suffered in the LC Rebellion of 1837-38 (Upper Canadians had already settled their claims), the bill seemed vital social justice to French Canadians - proof also that responsible government could work for them. Canada East's British Tories, however, saw it as a blatant rewarding of rebels. The Reform-dominated legislature, meeting in Montréal, passed the bill over heated protests; but Tory-Conservatives still looked to a British governor to refuse his assent. Elgin did not: the measure had been recommended by a responsible ministry with support of the parliamentary majority.   Elgin’s assent sparked riots and the mob burnt down the Parliament at Montreal and stoned the Governor’s carriage.</a:t>
            </a:r>
          </a:p>
          <a:p>
            <a:pPr eaLnBrk="1" hangingPunct="1"/>
            <a:endParaRPr lang="en-US" smtClean="0"/>
          </a:p>
          <a:p>
            <a:pPr eaLnBrk="1" hangingPunct="1"/>
            <a:r>
              <a:rPr lang="en-US" smtClean="0"/>
              <a:t>The Annexationist Manifesto:  a few days later a manifesto signed by a number of leading English Canadians (of Lower Canada especially) called openly for annexation of Canada by the US.  This was more smoke than fire, but it had severe financial consequences as British markets hesitated to buy Canadian bonds because of the political unrest, and the Canadian government needed funds because of the economic depression.</a:t>
            </a:r>
          </a:p>
          <a:p>
            <a:pPr eaLnBrk="1" hangingPunct="1"/>
            <a:endParaRPr lang="en-US" smtClean="0"/>
          </a:p>
          <a:p>
            <a:pPr eaLnBrk="1" hangingPunct="1"/>
            <a:r>
              <a:rPr lang="en-US" smtClean="0"/>
              <a:t>Common Schools Bill 1850:</a:t>
            </a:r>
          </a:p>
          <a:p>
            <a:pPr eaLnBrk="1" hangingPunct="1"/>
            <a:endParaRPr lang="en-US" smtClean="0"/>
          </a:p>
          <a:p>
            <a:pPr eaLnBrk="1" hangingPunct="1"/>
            <a:r>
              <a:rPr lang="en-US" smtClean="0"/>
              <a:t>Previously, municipalities had enjoyed discretion in setting up separate schools for dissentient religious minorities.  Thus up to 1850, the number of separate schools in Upper Canada was small &amp; declining.  But High Anglicans and Roman Catholics in Upper Canada (the latter increased greatly by recent Irish migration from the Potato famine) pressured the Hincks government to put in a clause in the bill to make it mandatory for a municipality to establish and fund (albeit with matching funds from the provincial government) separate schools whenever 12 of more families applied to the municipality for such a school.   </a:t>
            </a:r>
          </a:p>
          <a:p>
            <a:pPr eaLnBrk="1" hangingPunct="1"/>
            <a:endParaRPr lang="en-US" smtClean="0"/>
          </a:p>
          <a:p>
            <a:pPr eaLnBrk="1" hangingPunct="1"/>
            <a:r>
              <a:rPr lang="en-US" smtClean="0"/>
              <a:t>Clergy Reserves Act (Seigneurial Bill, 1853):  Since Constitutional Act </a:t>
            </a:r>
          </a:p>
          <a:p>
            <a:pPr eaLnBrk="1" hangingPunct="1"/>
            <a:endParaRPr lang="en-US" smtClean="0"/>
          </a:p>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BFC2DEA9-21C3-4481-9FA9-F17EA24A5671}" type="slidenum">
              <a:rPr lang="en-US"/>
              <a:pPr/>
              <a:t>3</a:t>
            </a:fld>
            <a:endParaRPr lang="en-US"/>
          </a:p>
        </p:txBody>
      </p:sp>
      <p:sp>
        <p:nvSpPr>
          <p:cNvPr id="18435" name="Rectangle 2"/>
          <p:cNvSpPr>
            <a:spLocks noRo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en-CA"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819439B2-0A80-484D-8C53-356CAB2A1C2F}" type="slidenum">
              <a:rPr lang="en-US"/>
              <a:pPr/>
              <a:t>4</a:t>
            </a:fld>
            <a:endParaRPr lang="en-US"/>
          </a:p>
        </p:txBody>
      </p:sp>
      <p:sp>
        <p:nvSpPr>
          <p:cNvPr id="20483" name="Rectangle 2"/>
          <p:cNvSpPr>
            <a:spLocks noRo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eaLnBrk="1" hangingPunct="1"/>
            <a:r>
              <a:rPr lang="en-US" smtClean="0"/>
              <a:t>Rebellion Losses Bill 1849:  Meant to compensate damages suffered in the LC Rebellion of 1837-38 (Upper Canadians had already settled their claims), the bill seemed vital social justice to French Canadians - proof also that responsible government could work for them. Canada East's British Tories, however, saw it as a blatant rewarding of rebels. The Reform-dominated legislature, meeting in Montréal, passed the bill over heated protests; but Tory-Conservatives still looked to a British governor to refuse his assent. Elgin did not: the measure had been recommended by a responsible ministry with support of the parliamentary majority.   Elgin’s assent sparked riots and the mob burnt down the Parliament at Montreal and stoned the Governor’s carriage.</a:t>
            </a:r>
          </a:p>
          <a:p>
            <a:pPr eaLnBrk="1" hangingPunct="1"/>
            <a:endParaRPr lang="en-US" smtClean="0"/>
          </a:p>
          <a:p>
            <a:pPr eaLnBrk="1" hangingPunct="1"/>
            <a:r>
              <a:rPr lang="en-US" smtClean="0"/>
              <a:t>The Annexationist Manifesto:  a few days later a manifesto signed by a number of leading English Canadians (of Lower Canada especially) called openly for annexation of Canada by the US.  This was more smoke than fire, but it had severe financial consequences as British markets hesitated to buy Canadian bonds because of the political unrest, and the Canadian government needed funds because of the economic depression.</a:t>
            </a:r>
          </a:p>
          <a:p>
            <a:pPr eaLnBrk="1" hangingPunct="1"/>
            <a:endParaRPr lang="en-US" smtClean="0"/>
          </a:p>
          <a:p>
            <a:pPr eaLnBrk="1" hangingPunct="1"/>
            <a:r>
              <a:rPr lang="en-US" smtClean="0"/>
              <a:t>Common Schools Bill 1850:</a:t>
            </a:r>
          </a:p>
          <a:p>
            <a:pPr eaLnBrk="1" hangingPunct="1"/>
            <a:endParaRPr lang="en-US" smtClean="0"/>
          </a:p>
          <a:p>
            <a:pPr eaLnBrk="1" hangingPunct="1"/>
            <a:r>
              <a:rPr lang="en-US" smtClean="0"/>
              <a:t>Previously, municipalities had enjoyed discretion in setting up separate schools for dissentient religious minorities.  Thus up to 1850, the number of separate schools in Upper Canada was small &amp; declining.  But High Anglicans and Roman Catholics in Upper Canada (the latter increased greatly by recent Irish migration from the Potato famine) pressured the Hincks government to put in a clause in the bill to make it mandatory for a municipality to establish and fund (albeit with matching funds from the provincial government) separate schools whenever 12 of more families applied to the municipality for such a school.   </a:t>
            </a:r>
          </a:p>
          <a:p>
            <a:pPr eaLnBrk="1" hangingPunct="1"/>
            <a:endParaRPr lang="en-US" smtClean="0"/>
          </a:p>
          <a:p>
            <a:pPr eaLnBrk="1" hangingPunct="1"/>
            <a:r>
              <a:rPr lang="en-US" smtClean="0"/>
              <a:t>Clergy Reserves Act (Seigneurial Bill, 1853):  Since Constitutional Act </a:t>
            </a:r>
          </a:p>
          <a:p>
            <a:pPr eaLnBrk="1" hangingPunct="1"/>
            <a:endParaRPr lang="en-US" smtClean="0"/>
          </a:p>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8C378DCD-B8CC-4F19-A15A-99E9C6260001}" type="slidenum">
              <a:rPr lang="en-US"/>
              <a:pPr/>
              <a:t>9</a:t>
            </a:fld>
            <a:endParaRPr lang="en-US"/>
          </a:p>
        </p:txBody>
      </p:sp>
      <p:sp>
        <p:nvSpPr>
          <p:cNvPr id="22531" name="Rectangle 2"/>
          <p:cNvSpPr>
            <a:spLocks noRo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r>
              <a:rPr lang="en-US" smtClean="0"/>
              <a:t>The system in the 1850s is arguably three-dimensional:  British-Republican, Church-State, Catholic-Protestant.  Of course, language and culture coincided almost perfectly (save for the Catholic Irish community) with the Catholic-Protestant cleavage.  Now, even if three cleavages were present, it’s probably the case that only 2 dimensions were in play at any one time.  One reason for this is that the actuation of the Church-State and Catholic-Protestant cleavages could not be simultaneous because these issues put supporters of the Established Churches in different camps, with the French Catholics on the Church-State cleavage, and with the Protestant Dissenters and Free Kirk types on the Catholic-Protestant dimension.</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C154C28C-6696-451C-B2EF-C6077E7AF50C}" type="slidenum">
              <a:rPr lang="en-US"/>
              <a:pPr/>
              <a:t>10</a:t>
            </a:fld>
            <a:endParaRPr lang="en-US"/>
          </a:p>
        </p:txBody>
      </p:sp>
      <p:sp>
        <p:nvSpPr>
          <p:cNvPr id="24579" name="Rectangle 2"/>
          <p:cNvSpPr>
            <a:spLocks noRo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endParaRPr lang="en-CA"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38920C87-6571-484A-BADF-04140250521F}" type="slidenum">
              <a:rPr lang="en-US"/>
              <a:pPr/>
              <a:t>11</a:t>
            </a:fld>
            <a:endParaRPr lang="en-US"/>
          </a:p>
        </p:txBody>
      </p:sp>
      <p:sp>
        <p:nvSpPr>
          <p:cNvPr id="26627" name="Rectangle 2"/>
          <p:cNvSpPr>
            <a:spLocks noRo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endParaRPr lang="en-CA"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7C316C22-89CE-4378-BAFF-2710207DF175}" type="slidenum">
              <a:rPr lang="en-US"/>
              <a:pPr/>
              <a:t>12</a:t>
            </a:fld>
            <a:endParaRPr lang="en-US"/>
          </a:p>
        </p:txBody>
      </p:sp>
      <p:sp>
        <p:nvSpPr>
          <p:cNvPr id="28675" name="Rectangle 2"/>
          <p:cNvSpPr>
            <a:spLocks noRo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en-CA"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44A02970-4404-4918-BF30-C1FD20949093}" type="slidenum">
              <a:rPr lang="en-US"/>
              <a:pPr/>
              <a:t>14</a:t>
            </a:fld>
            <a:endParaRPr lang="en-US"/>
          </a:p>
        </p:txBody>
      </p:sp>
      <p:sp>
        <p:nvSpPr>
          <p:cNvPr id="34819" name="Rectangle 2"/>
          <p:cNvSpPr>
            <a:spLocks noRo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r>
              <a:rPr lang="en-US" smtClean="0"/>
              <a:t>Rebellion Losses Bill 1849:  Meant to compensate damages suffered in the LC Rebellion of 1837-38 (Upper Canadians had already settled their claims), the bill seemed vital social justice to French Canadians - proof also that responsible government could work for them. Canada East's British Tories, however, saw it as a blatant rewarding of rebels. The Reform-dominated legislature, meeting in Montréal, passed the bill over heated protests; but Tory-Conservatives still looked to a British governor to refuse his assent. Elgin did not: the measure had been recommended by a responsible ministry with support of the parliamentary majority.   Elgin’s assent sparked riots and the mob burnt down the Parliament at Montreal and stoned the Governor’s carriage.</a:t>
            </a:r>
          </a:p>
          <a:p>
            <a:pPr eaLnBrk="1" hangingPunct="1"/>
            <a:endParaRPr lang="en-US" smtClean="0"/>
          </a:p>
          <a:p>
            <a:pPr eaLnBrk="1" hangingPunct="1"/>
            <a:r>
              <a:rPr lang="en-US" smtClean="0"/>
              <a:t>The Annexationist Manifesto:  a few days later a manifesto signed by a number of leading English Canadians (of Lower Canada especially) called openly for annexation of Canada by the US.  This was more smoke than fire, but it had severe financial consequences as British markets hesitated to buy Canadian bonds because of the political unrest, and the Canadian government needed funds because of the economic depression.</a:t>
            </a:r>
          </a:p>
          <a:p>
            <a:pPr eaLnBrk="1" hangingPunct="1"/>
            <a:endParaRPr lang="en-US" smtClean="0"/>
          </a:p>
          <a:p>
            <a:pPr eaLnBrk="1" hangingPunct="1"/>
            <a:r>
              <a:rPr lang="en-US" smtClean="0"/>
              <a:t>Common Schools Bill 1850:</a:t>
            </a:r>
          </a:p>
          <a:p>
            <a:pPr eaLnBrk="1" hangingPunct="1"/>
            <a:endParaRPr lang="en-US" smtClean="0"/>
          </a:p>
          <a:p>
            <a:pPr eaLnBrk="1" hangingPunct="1"/>
            <a:r>
              <a:rPr lang="en-US" smtClean="0"/>
              <a:t>Previously, municipalities had enjoyed discretion in setting up separate schools for dissentient religious minorities.  Thus up to 1850, the number of separate schools in Upper Canada was small &amp; declining.  But High Anglicans and Roman Catholics in Upper Canada (the latter increased greatly by recent Irish migration from the Potato famine) pressured the Hincks government to put in a clause in the bill to make it mandatory for a municipality to establish and fund (albeit with matching funds from the provincial government) separate schools whenever 12 of more families applied to the municipality for such a school.   </a:t>
            </a:r>
          </a:p>
          <a:p>
            <a:pPr eaLnBrk="1" hangingPunct="1"/>
            <a:endParaRPr lang="en-US" smtClean="0"/>
          </a:p>
          <a:p>
            <a:pPr eaLnBrk="1" hangingPunct="1"/>
            <a:r>
              <a:rPr lang="en-US" smtClean="0"/>
              <a:t>Clergy Reserves Act (Seigneurial Bill, 1853):  Since Constitutional Act </a:t>
            </a:r>
          </a:p>
          <a:p>
            <a:pPr eaLnBrk="1" hangingPunct="1"/>
            <a:endParaRPr lang="en-US" smtClean="0"/>
          </a:p>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pic>
        <p:nvPicPr>
          <p:cNvPr id="4" name="Picture 6" descr="CoverGlyph.png"/>
          <p:cNvPicPr>
            <a:picLocks noChangeAspect="1"/>
          </p:cNvPicPr>
          <p:nvPr/>
        </p:nvPicPr>
        <p:blipFill>
          <a:blip r:embed="rId3"/>
          <a:srcRect/>
          <a:stretch>
            <a:fillRect/>
          </a:stretch>
        </p:blipFill>
        <p:spPr bwMode="auto">
          <a:xfrm>
            <a:off x="4010025" y="3048000"/>
            <a:ext cx="1123950" cy="771525"/>
          </a:xfrm>
          <a:prstGeom prst="rect">
            <a:avLst/>
          </a:prstGeom>
          <a:noFill/>
          <a:ln w="9525">
            <a:noFill/>
            <a:miter lim="800000"/>
            <a:headEnd/>
            <a:tailEnd/>
          </a:ln>
        </p:spPr>
      </p:pic>
      <p:sp>
        <p:nvSpPr>
          <p:cNvPr id="2" name="Title 1"/>
          <p:cNvSpPr>
            <a:spLocks noGrp="1"/>
          </p:cNvSpPr>
          <p:nvPr>
            <p:ph type="ctrTitle"/>
          </p:nvPr>
        </p:nvSpPr>
        <p:spPr>
          <a:xfrm>
            <a:off x="685800" y="1627094"/>
            <a:ext cx="7772400" cy="1470025"/>
          </a:xfrm>
        </p:spPr>
        <p:txBody>
          <a:bodyPr anchor="b"/>
          <a:lstStyle>
            <a:lvl1pPr>
              <a:defRPr sz="5400">
                <a:gradFill>
                  <a:gsLst>
                    <a:gs pos="0">
                      <a:schemeClr val="tx2"/>
                    </a:gs>
                    <a:gs pos="100000">
                      <a:schemeClr val="tx2">
                        <a:lumMod val="75000"/>
                      </a:schemeClr>
                    </a:gs>
                  </a:gsLst>
                  <a:lin ang="5400000" scaled="0"/>
                </a:gradFill>
                <a:effectLst>
                  <a:outerShdw blurRad="50800" dist="25400" dir="5400000" algn="t" rotWithShape="0">
                    <a:prstClr val="black">
                      <a:alpha val="40000"/>
                    </a:prstClr>
                  </a:outerShdw>
                </a:effectLst>
              </a:defRPr>
            </a:lvl1pPr>
          </a:lstStyle>
          <a:p>
            <a:r>
              <a:rPr lang="en-US" smtClean="0"/>
              <a:t>Click to edit Master title style</a:t>
            </a:r>
            <a:endParaRPr/>
          </a:p>
        </p:txBody>
      </p:sp>
      <p:sp>
        <p:nvSpPr>
          <p:cNvPr id="3" name="Subtitle 2"/>
          <p:cNvSpPr>
            <a:spLocks noGrp="1"/>
          </p:cNvSpPr>
          <p:nvPr>
            <p:ph type="subTitle" idx="1"/>
          </p:nvPr>
        </p:nvSpPr>
        <p:spPr>
          <a:xfrm>
            <a:off x="685801" y="3810000"/>
            <a:ext cx="7770812" cy="1752600"/>
          </a:xfrm>
        </p:spPr>
        <p:txBody>
          <a:bodyPr>
            <a:normAutofit/>
          </a:bodyPr>
          <a:lstStyle>
            <a:lvl1pPr marL="0" indent="0" algn="ctr">
              <a:spcBef>
                <a:spcPts val="300"/>
              </a:spcBef>
              <a:buNone/>
              <a:defRPr sz="1600">
                <a:gradFill>
                  <a:gsLst>
                    <a:gs pos="0">
                      <a:schemeClr val="tx2"/>
                    </a:gs>
                    <a:gs pos="100000">
                      <a:schemeClr val="tx2">
                        <a:lumMod val="75000"/>
                      </a:schemeClr>
                    </a:gs>
                  </a:gsLst>
                  <a:lin ang="5400000" scaled="0"/>
                </a:gradFill>
                <a:effectLst>
                  <a:outerShdw blurRad="50800" dist="38100" dir="5400000" algn="t" rotWithShape="0">
                    <a:prstClr val="black">
                      <a:alpha val="40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5" name="Date Placeholder 3"/>
          <p:cNvSpPr>
            <a:spLocks noGrp="1"/>
          </p:cNvSpPr>
          <p:nvPr>
            <p:ph type="dt" sz="half" idx="10"/>
          </p:nvPr>
        </p:nvSpPr>
        <p:spPr/>
        <p:txBody>
          <a:bodyPr/>
          <a:lstStyle>
            <a:lvl1pPr>
              <a:defRPr>
                <a:solidFill>
                  <a:srgbClr val="FFFFFF"/>
                </a:solidFill>
              </a:defRPr>
            </a:lvl1pPr>
          </a:lstStyle>
          <a:p>
            <a:endParaRPr lang="en-CA"/>
          </a:p>
        </p:txBody>
      </p:sp>
      <p:sp>
        <p:nvSpPr>
          <p:cNvPr id="6" name="Footer Placeholder 4"/>
          <p:cNvSpPr>
            <a:spLocks noGrp="1"/>
          </p:cNvSpPr>
          <p:nvPr>
            <p:ph type="ftr" sz="quarter" idx="11"/>
          </p:nvPr>
        </p:nvSpPr>
        <p:spPr/>
        <p:txBody>
          <a:bodyPr/>
          <a:lstStyle>
            <a:lvl1pPr>
              <a:defRPr>
                <a:solidFill>
                  <a:srgbClr val="FFFFFF"/>
                </a:solidFill>
              </a:defRPr>
            </a:lvl1pPr>
          </a:lstStyle>
          <a:p>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pic>
        <p:nvPicPr>
          <p:cNvPr id="5" name="Picture 2" descr="HR-Glyph-R3.png"/>
          <p:cNvPicPr>
            <a:picLocks noChangeAspect="1" noChangeArrowheads="1"/>
          </p:cNvPicPr>
          <p:nvPr/>
        </p:nvPicPr>
        <p:blipFill>
          <a:blip r:embed="rId2"/>
          <a:srcRect/>
          <a:stretch>
            <a:fillRect/>
          </a:stretch>
        </p:blipFill>
        <p:spPr bwMode="auto">
          <a:xfrm>
            <a:off x="3749675" y="4889500"/>
            <a:ext cx="1644650" cy="171450"/>
          </a:xfrm>
          <a:prstGeom prst="rect">
            <a:avLst/>
          </a:prstGeom>
          <a:noFill/>
          <a:ln w="9525">
            <a:noFill/>
            <a:miter lim="800000"/>
            <a:headEnd/>
            <a:tailEnd/>
          </a:ln>
        </p:spPr>
      </p:pic>
      <p:sp>
        <p:nvSpPr>
          <p:cNvPr id="2" name="Title 1"/>
          <p:cNvSpPr>
            <a:spLocks noGrp="1"/>
          </p:cNvSpPr>
          <p:nvPr>
            <p:ph type="title"/>
          </p:nvPr>
        </p:nvSpPr>
        <p:spPr>
          <a:xfrm>
            <a:off x="685800" y="3738282"/>
            <a:ext cx="7770813" cy="1048870"/>
          </a:xfrm>
          <a:effectLst/>
        </p:spPr>
        <p:txBody>
          <a:bodyPr rtlCol="0" anchor="b"/>
          <a:lstStyle>
            <a:lvl1pPr algn="ctr" defTabSz="914400" rtl="0" eaLnBrk="1" latinLnBrk="0" hangingPunct="1">
              <a:spcBef>
                <a:spcPct val="0"/>
              </a:spcBef>
              <a:buNone/>
              <a:defRPr sz="3800" b="0" kern="1200">
                <a:solidFill>
                  <a:schemeClr val="tx2"/>
                </a:solidFill>
                <a:effectLst>
                  <a:outerShdw blurRad="38100" dist="12700" algn="l"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2286000" y="457200"/>
            <a:ext cx="4572000" cy="3173506"/>
          </a:xfrm>
          <a:ln w="101600">
            <a:solidFill>
              <a:schemeClr val="tx1"/>
            </a:solidFill>
            <a:miter lim="800000"/>
          </a:ln>
          <a:effectLst>
            <a:outerShdw blurRad="50800" dist="38100" dir="2700000" algn="tl" rotWithShape="0">
              <a:prstClr val="black">
                <a:alpha val="40000"/>
              </a:prstClr>
            </a:outerShdw>
          </a:effectLst>
        </p:spPr>
        <p:txBody>
          <a:bodyPr rtlCol="0">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a:p>
        </p:txBody>
      </p:sp>
      <p:sp>
        <p:nvSpPr>
          <p:cNvPr id="4" name="Text Placeholder 3"/>
          <p:cNvSpPr>
            <a:spLocks noGrp="1"/>
          </p:cNvSpPr>
          <p:nvPr>
            <p:ph type="body" sz="half" idx="2"/>
          </p:nvPr>
        </p:nvSpPr>
        <p:spPr>
          <a:xfrm>
            <a:off x="685800" y="5181600"/>
            <a:ext cx="7770813" cy="685800"/>
          </a:xfrm>
        </p:spPr>
        <p:txBody>
          <a:bodyPr rtlCol="0">
            <a:normAutofit/>
          </a:bodyPr>
          <a:lstStyle>
            <a:lvl1pPr marL="0" indent="0" algn="ctr">
              <a:spcBef>
                <a:spcPts val="300"/>
              </a:spcBef>
              <a:buNone/>
              <a:defRPr sz="180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endParaRPr lang="en-CA"/>
          </a:p>
        </p:txBody>
      </p:sp>
      <p:sp>
        <p:nvSpPr>
          <p:cNvPr id="7" name="Footer Placeholder 5"/>
          <p:cNvSpPr>
            <a:spLocks noGrp="1"/>
          </p:cNvSpPr>
          <p:nvPr>
            <p:ph type="ftr" sz="quarter" idx="11"/>
          </p:nvPr>
        </p:nvSpPr>
        <p:spPr/>
        <p:txBody>
          <a:bodyPr/>
          <a:lstStyle>
            <a:lvl1pPr>
              <a:defRPr/>
            </a:lvl1pPr>
          </a:lstStyle>
          <a:p>
            <a:endParaRPr lang="en-CA"/>
          </a:p>
        </p:txBody>
      </p:sp>
      <p:sp>
        <p:nvSpPr>
          <p:cNvPr id="8" name="Slide Number Placeholder 6"/>
          <p:cNvSpPr>
            <a:spLocks noGrp="1"/>
          </p:cNvSpPr>
          <p:nvPr>
            <p:ph type="sldNum" sz="quarter" idx="12"/>
          </p:nvPr>
        </p:nvSpPr>
        <p:spPr/>
        <p:txBody>
          <a:bodyPr/>
          <a:lstStyle>
            <a:lvl1pPr>
              <a:defRPr/>
            </a:lvl1pPr>
          </a:lstStyle>
          <a:p>
            <a:fld id="{44E5F332-43FD-43DA-A418-FAD32E94D244}"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4" name="Picture 2" descr="HR-Glyph-R3.png"/>
          <p:cNvPicPr>
            <a:picLocks noChangeAspect="1" noChangeArrowheads="1"/>
          </p:cNvPicPr>
          <p:nvPr/>
        </p:nvPicPr>
        <p:blipFill>
          <a:blip r:embed="rId2"/>
          <a:srcRect/>
          <a:stretch>
            <a:fillRect/>
          </a:stretch>
        </p:blipFill>
        <p:spPr bwMode="auto">
          <a:xfrm>
            <a:off x="3749675" y="1658938"/>
            <a:ext cx="1644650" cy="169862"/>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3"/>
          <p:cNvSpPr>
            <a:spLocks noGrp="1"/>
          </p:cNvSpPr>
          <p:nvPr>
            <p:ph type="dt" sz="half" idx="10"/>
          </p:nvPr>
        </p:nvSpPr>
        <p:spPr/>
        <p:txBody>
          <a:bodyPr/>
          <a:lstStyle>
            <a:lvl1pPr>
              <a:defRPr/>
            </a:lvl1pPr>
          </a:lstStyle>
          <a:p>
            <a:endParaRPr lang="en-CA"/>
          </a:p>
        </p:txBody>
      </p:sp>
      <p:sp>
        <p:nvSpPr>
          <p:cNvPr id="6" name="Footer Placeholder 4"/>
          <p:cNvSpPr>
            <a:spLocks noGrp="1"/>
          </p:cNvSpPr>
          <p:nvPr>
            <p:ph type="ftr" sz="quarter" idx="11"/>
          </p:nvPr>
        </p:nvSpPr>
        <p:spPr/>
        <p:txBody>
          <a:bodyPr/>
          <a:lstStyle>
            <a:lvl1pPr>
              <a:defRPr/>
            </a:lvl1pPr>
          </a:lstStyle>
          <a:p>
            <a:endParaRPr lang="en-CA"/>
          </a:p>
        </p:txBody>
      </p:sp>
      <p:sp>
        <p:nvSpPr>
          <p:cNvPr id="7" name="Slide Number Placeholder 5"/>
          <p:cNvSpPr>
            <a:spLocks noGrp="1"/>
          </p:cNvSpPr>
          <p:nvPr>
            <p:ph type="sldNum" sz="quarter" idx="12"/>
          </p:nvPr>
        </p:nvSpPr>
        <p:spPr/>
        <p:txBody>
          <a:bodyPr/>
          <a:lstStyle>
            <a:lvl1pPr>
              <a:defRPr/>
            </a:lvl1pPr>
          </a:lstStyle>
          <a:p>
            <a:fld id="{B4B9D85E-4AE4-4ED3-B98E-F2B20F877205}"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4" name="Picture 2" descr="HR-Glyph-R3.png"/>
          <p:cNvPicPr>
            <a:picLocks noChangeAspect="1" noChangeArrowheads="1"/>
          </p:cNvPicPr>
          <p:nvPr/>
        </p:nvPicPr>
        <p:blipFill>
          <a:blip r:embed="rId2"/>
          <a:srcRect/>
          <a:stretch>
            <a:fillRect/>
          </a:stretch>
        </p:blipFill>
        <p:spPr bwMode="auto">
          <a:xfrm>
            <a:off x="6791325" y="2378075"/>
            <a:ext cx="169863" cy="1644650"/>
          </a:xfrm>
          <a:prstGeom prst="rect">
            <a:avLst/>
          </a:prstGeom>
          <a:noFill/>
          <a:ln w="9525">
            <a:noFill/>
            <a:miter lim="800000"/>
            <a:headEnd/>
            <a:tailEnd/>
          </a:ln>
        </p:spPr>
      </p:pic>
      <p:sp>
        <p:nvSpPr>
          <p:cNvPr id="2" name="Vertical Title 1"/>
          <p:cNvSpPr>
            <a:spLocks noGrp="1"/>
          </p:cNvSpPr>
          <p:nvPr>
            <p:ph type="title" orient="vert"/>
          </p:nvPr>
        </p:nvSpPr>
        <p:spPr>
          <a:xfrm>
            <a:off x="7162800" y="537882"/>
            <a:ext cx="1524000" cy="5325036"/>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85800" y="537882"/>
            <a:ext cx="5889812" cy="532503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3"/>
          <p:cNvSpPr>
            <a:spLocks noGrp="1"/>
          </p:cNvSpPr>
          <p:nvPr>
            <p:ph type="dt" sz="half" idx="10"/>
          </p:nvPr>
        </p:nvSpPr>
        <p:spPr/>
        <p:txBody>
          <a:bodyPr/>
          <a:lstStyle>
            <a:lvl1pPr>
              <a:defRPr/>
            </a:lvl1pPr>
          </a:lstStyle>
          <a:p>
            <a:endParaRPr lang="en-CA"/>
          </a:p>
        </p:txBody>
      </p:sp>
      <p:sp>
        <p:nvSpPr>
          <p:cNvPr id="6" name="Footer Placeholder 4"/>
          <p:cNvSpPr>
            <a:spLocks noGrp="1"/>
          </p:cNvSpPr>
          <p:nvPr>
            <p:ph type="ftr" sz="quarter" idx="11"/>
          </p:nvPr>
        </p:nvSpPr>
        <p:spPr/>
        <p:txBody>
          <a:bodyPr/>
          <a:lstStyle>
            <a:lvl1pPr>
              <a:defRPr/>
            </a:lvl1pPr>
          </a:lstStyle>
          <a:p>
            <a:endParaRPr lang="en-CA"/>
          </a:p>
        </p:txBody>
      </p:sp>
      <p:sp>
        <p:nvSpPr>
          <p:cNvPr id="7" name="Slide Number Placeholder 5"/>
          <p:cNvSpPr>
            <a:spLocks noGrp="1"/>
          </p:cNvSpPr>
          <p:nvPr>
            <p:ph type="sldNum" sz="quarter" idx="12"/>
          </p:nvPr>
        </p:nvSpPr>
        <p:spPr/>
        <p:txBody>
          <a:bodyPr/>
          <a:lstStyle>
            <a:lvl1pPr>
              <a:defRPr/>
            </a:lvl1pPr>
          </a:lstStyle>
          <a:p>
            <a:fld id="{B3581210-33CC-43E5-B67F-11A152B38ABD}"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2" descr="HR-Glyph-R3.png"/>
          <p:cNvPicPr>
            <a:picLocks noChangeAspect="1" noChangeArrowheads="1"/>
          </p:cNvPicPr>
          <p:nvPr/>
        </p:nvPicPr>
        <p:blipFill>
          <a:blip r:embed="rId2"/>
          <a:srcRect/>
          <a:stretch>
            <a:fillRect/>
          </a:stretch>
        </p:blipFill>
        <p:spPr bwMode="auto">
          <a:xfrm>
            <a:off x="3749675" y="1658938"/>
            <a:ext cx="1644650" cy="169862"/>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3"/>
          <p:cNvSpPr>
            <a:spLocks noGrp="1"/>
          </p:cNvSpPr>
          <p:nvPr>
            <p:ph type="dt" sz="half" idx="10"/>
          </p:nvPr>
        </p:nvSpPr>
        <p:spPr/>
        <p:txBody>
          <a:bodyPr/>
          <a:lstStyle>
            <a:lvl1pPr>
              <a:defRPr/>
            </a:lvl1pPr>
          </a:lstStyle>
          <a:p>
            <a:endParaRPr lang="en-CA"/>
          </a:p>
        </p:txBody>
      </p:sp>
      <p:sp>
        <p:nvSpPr>
          <p:cNvPr id="6" name="Footer Placeholder 4"/>
          <p:cNvSpPr>
            <a:spLocks noGrp="1"/>
          </p:cNvSpPr>
          <p:nvPr>
            <p:ph type="ftr" sz="quarter" idx="11"/>
          </p:nvPr>
        </p:nvSpPr>
        <p:spPr/>
        <p:txBody>
          <a:bodyPr/>
          <a:lstStyle>
            <a:lvl1pPr>
              <a:defRPr/>
            </a:lvl1pPr>
          </a:lstStyle>
          <a:p>
            <a:endParaRPr lang="en-CA"/>
          </a:p>
        </p:txBody>
      </p:sp>
      <p:sp>
        <p:nvSpPr>
          <p:cNvPr id="7" name="Slide Number Placeholder 5"/>
          <p:cNvSpPr>
            <a:spLocks noGrp="1"/>
          </p:cNvSpPr>
          <p:nvPr>
            <p:ph type="sldNum" sz="quarter" idx="12"/>
          </p:nvPr>
        </p:nvSpPr>
        <p:spPr/>
        <p:txBody>
          <a:bodyPr/>
          <a:lstStyle>
            <a:lvl1pPr>
              <a:defRPr/>
            </a:lvl1pPr>
          </a:lstStyle>
          <a:p>
            <a:fld id="{ACDF759C-400C-4860-ACF0-5B2EAC3FF88B}"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6" descr="Glyph-SectionHeader.png"/>
          <p:cNvPicPr>
            <a:picLocks noChangeAspect="1"/>
          </p:cNvPicPr>
          <p:nvPr/>
        </p:nvPicPr>
        <p:blipFill>
          <a:blip r:embed="rId2"/>
          <a:srcRect/>
          <a:stretch>
            <a:fillRect/>
          </a:stretch>
        </p:blipFill>
        <p:spPr bwMode="auto">
          <a:xfrm>
            <a:off x="4038600" y="3173413"/>
            <a:ext cx="1066800" cy="590550"/>
          </a:xfrm>
          <a:prstGeom prst="rect">
            <a:avLst/>
          </a:prstGeom>
          <a:noFill/>
          <a:ln w="9525">
            <a:noFill/>
            <a:miter lim="800000"/>
            <a:headEnd/>
            <a:tailEnd/>
          </a:ln>
        </p:spPr>
      </p:pic>
      <p:sp>
        <p:nvSpPr>
          <p:cNvPr id="2" name="Title 1"/>
          <p:cNvSpPr>
            <a:spLocks noGrp="1"/>
          </p:cNvSpPr>
          <p:nvPr>
            <p:ph type="title"/>
          </p:nvPr>
        </p:nvSpPr>
        <p:spPr>
          <a:xfrm>
            <a:off x="685800" y="1626440"/>
            <a:ext cx="7770813" cy="1472184"/>
          </a:xfrm>
        </p:spPr>
        <p:txBody>
          <a:bodyPr anchor="b"/>
          <a:lstStyle>
            <a:lvl1pPr algn="ctr">
              <a:defRPr sz="5400" b="0" i="0" cap="none" baseline="0"/>
            </a:lvl1pPr>
          </a:lstStyle>
          <a:p>
            <a:r>
              <a:rPr lang="en-US" smtClean="0"/>
              <a:t>Click to edit Master title style</a:t>
            </a:r>
            <a:endParaRPr/>
          </a:p>
        </p:txBody>
      </p:sp>
      <p:sp>
        <p:nvSpPr>
          <p:cNvPr id="3" name="Text Placeholder 2"/>
          <p:cNvSpPr>
            <a:spLocks noGrp="1"/>
          </p:cNvSpPr>
          <p:nvPr>
            <p:ph type="body" idx="1"/>
          </p:nvPr>
        </p:nvSpPr>
        <p:spPr>
          <a:xfrm>
            <a:off x="685800" y="3813048"/>
            <a:ext cx="7770813" cy="1755648"/>
          </a:xfrm>
        </p:spPr>
        <p:txBody>
          <a:bodyPr>
            <a:normAutofit/>
          </a:bodyPr>
          <a:lstStyle>
            <a:lvl1pPr marL="0" indent="0" algn="ctr">
              <a:spcBef>
                <a:spcPts val="30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endParaRPr lang="en-CA"/>
          </a:p>
        </p:txBody>
      </p:sp>
      <p:sp>
        <p:nvSpPr>
          <p:cNvPr id="6" name="Footer Placeholder 4"/>
          <p:cNvSpPr>
            <a:spLocks noGrp="1"/>
          </p:cNvSpPr>
          <p:nvPr>
            <p:ph type="ftr" sz="quarter" idx="11"/>
          </p:nvPr>
        </p:nvSpPr>
        <p:spPr/>
        <p:txBody>
          <a:bodyPr/>
          <a:lstStyle>
            <a:lvl1pPr>
              <a:defRPr/>
            </a:lvl1pPr>
          </a:lstStyle>
          <a:p>
            <a:endParaRPr lang="en-CA"/>
          </a:p>
        </p:txBody>
      </p:sp>
      <p:sp>
        <p:nvSpPr>
          <p:cNvPr id="7" name="Slide Number Placeholder 5"/>
          <p:cNvSpPr>
            <a:spLocks noGrp="1"/>
          </p:cNvSpPr>
          <p:nvPr>
            <p:ph type="sldNum" sz="quarter" idx="12"/>
          </p:nvPr>
        </p:nvSpPr>
        <p:spPr/>
        <p:txBody>
          <a:bodyPr/>
          <a:lstStyle>
            <a:lvl1pPr>
              <a:defRPr/>
            </a:lvl1pPr>
          </a:lstStyle>
          <a:p>
            <a:fld id="{27625B9B-F4DE-47CE-9F45-E6FE1459E9C2}"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2" descr="HR-Glyph-R3.png"/>
          <p:cNvPicPr>
            <a:picLocks noChangeAspect="1" noChangeArrowheads="1"/>
          </p:cNvPicPr>
          <p:nvPr/>
        </p:nvPicPr>
        <p:blipFill>
          <a:blip r:embed="rId2"/>
          <a:srcRect/>
          <a:stretch>
            <a:fillRect/>
          </a:stretch>
        </p:blipFill>
        <p:spPr bwMode="auto">
          <a:xfrm>
            <a:off x="3749675" y="1658938"/>
            <a:ext cx="1644650" cy="169862"/>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85800" y="2209801"/>
            <a:ext cx="3657600" cy="36576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800600" y="2209801"/>
            <a:ext cx="3657600" cy="36576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Date Placeholder 4"/>
          <p:cNvSpPr>
            <a:spLocks noGrp="1"/>
          </p:cNvSpPr>
          <p:nvPr>
            <p:ph type="dt" sz="half" idx="10"/>
          </p:nvPr>
        </p:nvSpPr>
        <p:spPr/>
        <p:txBody>
          <a:bodyPr/>
          <a:lstStyle>
            <a:lvl1pPr>
              <a:defRPr/>
            </a:lvl1pPr>
          </a:lstStyle>
          <a:p>
            <a:endParaRPr lang="en-CA"/>
          </a:p>
        </p:txBody>
      </p:sp>
      <p:sp>
        <p:nvSpPr>
          <p:cNvPr id="7" name="Footer Placeholder 5"/>
          <p:cNvSpPr>
            <a:spLocks noGrp="1"/>
          </p:cNvSpPr>
          <p:nvPr>
            <p:ph type="ftr" sz="quarter" idx="11"/>
          </p:nvPr>
        </p:nvSpPr>
        <p:spPr/>
        <p:txBody>
          <a:bodyPr/>
          <a:lstStyle>
            <a:lvl1pPr>
              <a:defRPr/>
            </a:lvl1pPr>
          </a:lstStyle>
          <a:p>
            <a:endParaRPr lang="en-CA"/>
          </a:p>
        </p:txBody>
      </p:sp>
      <p:sp>
        <p:nvSpPr>
          <p:cNvPr id="8" name="Slide Number Placeholder 6"/>
          <p:cNvSpPr>
            <a:spLocks noGrp="1"/>
          </p:cNvSpPr>
          <p:nvPr>
            <p:ph type="sldNum" sz="quarter" idx="12"/>
          </p:nvPr>
        </p:nvSpPr>
        <p:spPr/>
        <p:txBody>
          <a:bodyPr/>
          <a:lstStyle>
            <a:lvl1pPr>
              <a:defRPr/>
            </a:lvl1pPr>
          </a:lstStyle>
          <a:p>
            <a:fld id="{460B1D1C-278B-46A5-84C6-0279F434F79C}"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2" descr="HR-Glyph-R3.png"/>
          <p:cNvPicPr>
            <a:picLocks noChangeAspect="1" noChangeArrowheads="1"/>
          </p:cNvPicPr>
          <p:nvPr/>
        </p:nvPicPr>
        <p:blipFill>
          <a:blip r:embed="rId2"/>
          <a:srcRect/>
          <a:stretch>
            <a:fillRect/>
          </a:stretch>
        </p:blipFill>
        <p:spPr bwMode="auto">
          <a:xfrm>
            <a:off x="3749675" y="1658938"/>
            <a:ext cx="1644650" cy="169862"/>
          </a:xfrm>
          <a:prstGeom prst="rect">
            <a:avLst/>
          </a:prstGeom>
          <a:noFill/>
          <a:ln w="9525">
            <a:noFill/>
            <a:miter lim="800000"/>
            <a:headEnd/>
            <a:tailEnd/>
          </a:ln>
        </p:spPr>
      </p:pic>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85800" y="2027238"/>
            <a:ext cx="3657600" cy="639762"/>
          </a:xfrm>
        </p:spPr>
        <p:txBody>
          <a:bodyPr anchor="ctr"/>
          <a:lstStyle>
            <a:lvl1pPr marL="0" indent="0" algn="ctr">
              <a:spcBef>
                <a:spcPts val="300"/>
              </a:spcBef>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819400"/>
            <a:ext cx="3657600" cy="3048000"/>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800600" y="2027238"/>
            <a:ext cx="3657600" cy="639762"/>
          </a:xfrm>
        </p:spPr>
        <p:txBody>
          <a:bodyPr anchor="ctr"/>
          <a:lstStyle>
            <a:lvl1pPr marL="0" indent="0" algn="ctr">
              <a:spcBef>
                <a:spcPts val="300"/>
              </a:spcBef>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00600" y="2819400"/>
            <a:ext cx="3657600" cy="3048000"/>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Date Placeholder 6"/>
          <p:cNvSpPr>
            <a:spLocks noGrp="1"/>
          </p:cNvSpPr>
          <p:nvPr>
            <p:ph type="dt" sz="half" idx="10"/>
          </p:nvPr>
        </p:nvSpPr>
        <p:spPr/>
        <p:txBody>
          <a:bodyPr/>
          <a:lstStyle>
            <a:lvl1pPr>
              <a:defRPr/>
            </a:lvl1pPr>
          </a:lstStyle>
          <a:p>
            <a:endParaRPr lang="en-CA"/>
          </a:p>
        </p:txBody>
      </p:sp>
      <p:sp>
        <p:nvSpPr>
          <p:cNvPr id="9" name="Footer Placeholder 7"/>
          <p:cNvSpPr>
            <a:spLocks noGrp="1"/>
          </p:cNvSpPr>
          <p:nvPr>
            <p:ph type="ftr" sz="quarter" idx="11"/>
          </p:nvPr>
        </p:nvSpPr>
        <p:spPr/>
        <p:txBody>
          <a:bodyPr/>
          <a:lstStyle>
            <a:lvl1pPr>
              <a:defRPr/>
            </a:lvl1pPr>
          </a:lstStyle>
          <a:p>
            <a:endParaRPr lang="en-CA"/>
          </a:p>
        </p:txBody>
      </p:sp>
      <p:sp>
        <p:nvSpPr>
          <p:cNvPr id="10" name="Slide Number Placeholder 8"/>
          <p:cNvSpPr>
            <a:spLocks noGrp="1"/>
          </p:cNvSpPr>
          <p:nvPr>
            <p:ph type="sldNum" sz="quarter" idx="12"/>
          </p:nvPr>
        </p:nvSpPr>
        <p:spPr/>
        <p:txBody>
          <a:bodyPr/>
          <a:lstStyle>
            <a:lvl1pPr>
              <a:defRPr/>
            </a:lvl1pPr>
          </a:lstStyle>
          <a:p>
            <a:fld id="{F5BA14D5-AB38-4163-89AC-539C6065E8E6}"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2" descr="HR-Glyph-R3.png"/>
          <p:cNvPicPr>
            <a:picLocks noChangeAspect="1" noChangeArrowheads="1"/>
          </p:cNvPicPr>
          <p:nvPr/>
        </p:nvPicPr>
        <p:blipFill>
          <a:blip r:embed="rId2"/>
          <a:srcRect/>
          <a:stretch>
            <a:fillRect/>
          </a:stretch>
        </p:blipFill>
        <p:spPr bwMode="auto">
          <a:xfrm>
            <a:off x="3749675" y="1658938"/>
            <a:ext cx="1644650" cy="169862"/>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a:p>
        </p:txBody>
      </p:sp>
      <p:sp>
        <p:nvSpPr>
          <p:cNvPr id="4" name="Date Placeholder 2"/>
          <p:cNvSpPr>
            <a:spLocks noGrp="1"/>
          </p:cNvSpPr>
          <p:nvPr>
            <p:ph type="dt" sz="half" idx="10"/>
          </p:nvPr>
        </p:nvSpPr>
        <p:spPr/>
        <p:txBody>
          <a:bodyPr/>
          <a:lstStyle>
            <a:lvl1pPr>
              <a:defRPr/>
            </a:lvl1pPr>
          </a:lstStyle>
          <a:p>
            <a:endParaRPr lang="en-CA"/>
          </a:p>
        </p:txBody>
      </p:sp>
      <p:sp>
        <p:nvSpPr>
          <p:cNvPr id="5" name="Footer Placeholder 3"/>
          <p:cNvSpPr>
            <a:spLocks noGrp="1"/>
          </p:cNvSpPr>
          <p:nvPr>
            <p:ph type="ftr" sz="quarter" idx="11"/>
          </p:nvPr>
        </p:nvSpPr>
        <p:spPr/>
        <p:txBody>
          <a:bodyPr/>
          <a:lstStyle>
            <a:lvl1pPr>
              <a:defRPr/>
            </a:lvl1pPr>
          </a:lstStyle>
          <a:p>
            <a:endParaRPr lang="en-CA"/>
          </a:p>
        </p:txBody>
      </p:sp>
      <p:sp>
        <p:nvSpPr>
          <p:cNvPr id="6" name="Slide Number Placeholder 4"/>
          <p:cNvSpPr>
            <a:spLocks noGrp="1"/>
          </p:cNvSpPr>
          <p:nvPr>
            <p:ph type="sldNum" sz="quarter" idx="12"/>
          </p:nvPr>
        </p:nvSpPr>
        <p:spPr/>
        <p:txBody>
          <a:bodyPr/>
          <a:lstStyle>
            <a:lvl1pPr>
              <a:defRPr/>
            </a:lvl1pPr>
          </a:lstStyle>
          <a:p>
            <a:fld id="{C3B57EB0-A102-4995-8D1C-BAC3B3072DC3}"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fld id="{33E7468C-B717-4EB9-B4E9-0828AA68736E}" type="slidenum">
              <a:rPr lang="en-US"/>
              <a:pPr/>
              <a:t>‹#›</a:t>
            </a:fld>
            <a:endParaRPr lang="en-US"/>
          </a:p>
        </p:txBody>
      </p:sp>
      <p:sp>
        <p:nvSpPr>
          <p:cNvPr id="3" name="Date Placeholder 3"/>
          <p:cNvSpPr>
            <a:spLocks noGrp="1"/>
          </p:cNvSpPr>
          <p:nvPr>
            <p:ph type="dt" sz="half" idx="11"/>
          </p:nvPr>
        </p:nvSpPr>
        <p:spPr/>
        <p:txBody>
          <a:bodyPr/>
          <a:lstStyle>
            <a:lvl1pPr>
              <a:defRPr/>
            </a:lvl1pPr>
          </a:lstStyle>
          <a:p>
            <a:endParaRPr lang="en-CA"/>
          </a:p>
        </p:txBody>
      </p:sp>
      <p:sp>
        <p:nvSpPr>
          <p:cNvPr id="4" name="Footer Placeholder 4"/>
          <p:cNvSpPr>
            <a:spLocks noGrp="1"/>
          </p:cNvSpPr>
          <p:nvPr>
            <p:ph type="ftr" sz="quarter" idx="12"/>
          </p:nvPr>
        </p:nvSpPr>
        <p:spPr/>
        <p:txBody>
          <a:bodyPr/>
          <a:lstStyle>
            <a:lvl1pPr>
              <a:defRPr/>
            </a:lvl1pPr>
          </a:lstStyle>
          <a:p>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5" name="Picture 2" descr="HR-Glyph-R3.png"/>
          <p:cNvPicPr>
            <a:picLocks noChangeAspect="1" noChangeArrowheads="1"/>
          </p:cNvPicPr>
          <p:nvPr/>
        </p:nvPicPr>
        <p:blipFill>
          <a:blip r:embed="rId2"/>
          <a:srcRect/>
          <a:stretch>
            <a:fillRect/>
          </a:stretch>
        </p:blipFill>
        <p:spPr bwMode="auto">
          <a:xfrm>
            <a:off x="1665288" y="2286000"/>
            <a:ext cx="1644650" cy="169863"/>
          </a:xfrm>
          <a:prstGeom prst="rect">
            <a:avLst/>
          </a:prstGeom>
          <a:noFill/>
          <a:ln w="9525">
            <a:noFill/>
            <a:miter lim="800000"/>
            <a:headEnd/>
            <a:tailEnd/>
          </a:ln>
        </p:spPr>
      </p:pic>
      <p:sp>
        <p:nvSpPr>
          <p:cNvPr id="2" name="Title 1"/>
          <p:cNvSpPr>
            <a:spLocks noGrp="1"/>
          </p:cNvSpPr>
          <p:nvPr>
            <p:ph type="title"/>
          </p:nvPr>
        </p:nvSpPr>
        <p:spPr>
          <a:xfrm>
            <a:off x="658906" y="914400"/>
            <a:ext cx="3657600" cy="1162050"/>
          </a:xfrm>
        </p:spPr>
        <p:txBody>
          <a:bodyPr anchor="b"/>
          <a:lstStyle>
            <a:lvl1pPr algn="ctr">
              <a:defRPr sz="3800" b="0"/>
            </a:lvl1pPr>
          </a:lstStyle>
          <a:p>
            <a:r>
              <a:rPr lang="en-US" smtClean="0"/>
              <a:t>Click to edit Master title style</a:t>
            </a:r>
            <a:endParaRPr/>
          </a:p>
        </p:txBody>
      </p:sp>
      <p:sp>
        <p:nvSpPr>
          <p:cNvPr id="3" name="Content Placeholder 2"/>
          <p:cNvSpPr>
            <a:spLocks noGrp="1"/>
          </p:cNvSpPr>
          <p:nvPr>
            <p:ph idx="1"/>
          </p:nvPr>
        </p:nvSpPr>
        <p:spPr>
          <a:xfrm>
            <a:off x="4796118" y="457199"/>
            <a:ext cx="3657600" cy="5410201"/>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658906" y="2590799"/>
            <a:ext cx="3657600" cy="2895601"/>
          </a:xfrm>
        </p:spPr>
        <p:txBody>
          <a:bodyPr>
            <a:normAutofit/>
          </a:bodyPr>
          <a:lstStyle>
            <a:lvl1pPr marL="0" indent="0" algn="ctr">
              <a:lnSpc>
                <a:spcPct val="110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endParaRPr lang="en-CA"/>
          </a:p>
        </p:txBody>
      </p:sp>
      <p:sp>
        <p:nvSpPr>
          <p:cNvPr id="7" name="Footer Placeholder 5"/>
          <p:cNvSpPr>
            <a:spLocks noGrp="1"/>
          </p:cNvSpPr>
          <p:nvPr>
            <p:ph type="ftr" sz="quarter" idx="11"/>
          </p:nvPr>
        </p:nvSpPr>
        <p:spPr/>
        <p:txBody>
          <a:bodyPr/>
          <a:lstStyle>
            <a:lvl1pPr>
              <a:defRPr/>
            </a:lvl1pPr>
          </a:lstStyle>
          <a:p>
            <a:endParaRPr lang="en-CA"/>
          </a:p>
        </p:txBody>
      </p:sp>
      <p:sp>
        <p:nvSpPr>
          <p:cNvPr id="8" name="Slide Number Placeholder 6"/>
          <p:cNvSpPr>
            <a:spLocks noGrp="1"/>
          </p:cNvSpPr>
          <p:nvPr>
            <p:ph type="sldNum" sz="quarter" idx="12"/>
          </p:nvPr>
        </p:nvSpPr>
        <p:spPr/>
        <p:txBody>
          <a:bodyPr/>
          <a:lstStyle>
            <a:lvl1pPr>
              <a:defRPr/>
            </a:lvl1pPr>
          </a:lstStyle>
          <a:p>
            <a:fld id="{A12AB538-82B8-4654-8D50-43AE23F0BF40}"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5" name="Picture 2" descr="HR-Glyph-R3.png"/>
          <p:cNvPicPr>
            <a:picLocks noChangeAspect="1" noChangeArrowheads="1"/>
          </p:cNvPicPr>
          <p:nvPr/>
        </p:nvPicPr>
        <p:blipFill>
          <a:blip r:embed="rId2"/>
          <a:srcRect/>
          <a:stretch>
            <a:fillRect/>
          </a:stretch>
        </p:blipFill>
        <p:spPr bwMode="auto">
          <a:xfrm>
            <a:off x="5805488" y="2286000"/>
            <a:ext cx="1644650" cy="169863"/>
          </a:xfrm>
          <a:prstGeom prst="rect">
            <a:avLst/>
          </a:prstGeom>
          <a:noFill/>
          <a:ln w="9525">
            <a:noFill/>
            <a:miter lim="800000"/>
            <a:headEnd/>
            <a:tailEnd/>
          </a:ln>
        </p:spPr>
      </p:pic>
      <p:sp>
        <p:nvSpPr>
          <p:cNvPr id="2" name="Title 1"/>
          <p:cNvSpPr>
            <a:spLocks noGrp="1"/>
          </p:cNvSpPr>
          <p:nvPr>
            <p:ph type="title"/>
          </p:nvPr>
        </p:nvSpPr>
        <p:spPr>
          <a:xfrm>
            <a:off x="4799013" y="914400"/>
            <a:ext cx="3657600" cy="1161288"/>
          </a:xfrm>
          <a:effectLst/>
        </p:spPr>
        <p:txBody>
          <a:bodyPr rtlCol="0" anchor="b"/>
          <a:lstStyle>
            <a:lvl1pPr algn="ctr" defTabSz="914400" rtl="0" eaLnBrk="1" latinLnBrk="0" hangingPunct="1">
              <a:spcBef>
                <a:spcPct val="0"/>
              </a:spcBef>
              <a:buNone/>
              <a:defRPr sz="3800" b="0" kern="1200">
                <a:solidFill>
                  <a:schemeClr val="tx2"/>
                </a:solidFill>
                <a:effectLst>
                  <a:outerShdw blurRad="38100" dist="12700" algn="l"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658906" y="457200"/>
            <a:ext cx="3657600" cy="5413248"/>
          </a:xfrm>
          <a:ln w="101600">
            <a:solidFill>
              <a:schemeClr val="tx1"/>
            </a:solidFill>
            <a:miter lim="800000"/>
          </a:ln>
          <a:effectLst>
            <a:outerShdw blurRad="50800" dist="38100" dir="2700000" algn="tl" rotWithShape="0">
              <a:prstClr val="black">
                <a:alpha val="40000"/>
              </a:prstClr>
            </a:outerShdw>
          </a:effectLst>
        </p:spPr>
        <p:txBody>
          <a:bodyPr rtlCol="0">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a:p>
        </p:txBody>
      </p:sp>
      <p:sp>
        <p:nvSpPr>
          <p:cNvPr id="4" name="Text Placeholder 3"/>
          <p:cNvSpPr>
            <a:spLocks noGrp="1"/>
          </p:cNvSpPr>
          <p:nvPr>
            <p:ph type="body" sz="half" idx="2"/>
          </p:nvPr>
        </p:nvSpPr>
        <p:spPr>
          <a:xfrm>
            <a:off x="4799013" y="2587752"/>
            <a:ext cx="3657600" cy="2898648"/>
          </a:xfrm>
        </p:spPr>
        <p:txBody>
          <a:bodyPr rtlCol="0">
            <a:normAutofit/>
          </a:bodyPr>
          <a:lstStyle>
            <a:lvl1pPr marL="0" indent="0" algn="ctr">
              <a:buNone/>
              <a:defRPr sz="180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endParaRPr lang="en-CA"/>
          </a:p>
        </p:txBody>
      </p:sp>
      <p:sp>
        <p:nvSpPr>
          <p:cNvPr id="7" name="Footer Placeholder 5"/>
          <p:cNvSpPr>
            <a:spLocks noGrp="1"/>
          </p:cNvSpPr>
          <p:nvPr>
            <p:ph type="ftr" sz="quarter" idx="11"/>
          </p:nvPr>
        </p:nvSpPr>
        <p:spPr/>
        <p:txBody>
          <a:bodyPr/>
          <a:lstStyle>
            <a:lvl1pPr>
              <a:defRPr/>
            </a:lvl1pPr>
          </a:lstStyle>
          <a:p>
            <a:endParaRPr lang="en-CA"/>
          </a:p>
        </p:txBody>
      </p:sp>
      <p:sp>
        <p:nvSpPr>
          <p:cNvPr id="8" name="Slide Number Placeholder 6"/>
          <p:cNvSpPr>
            <a:spLocks noGrp="1"/>
          </p:cNvSpPr>
          <p:nvPr>
            <p:ph type="sldNum" sz="quarter" idx="12"/>
          </p:nvPr>
        </p:nvSpPr>
        <p:spPr/>
        <p:txBody>
          <a:bodyPr/>
          <a:lstStyle>
            <a:lvl1pPr>
              <a:defRPr/>
            </a:lvl1pPr>
          </a:lstStyle>
          <a:p>
            <a:fld id="{55D06769-023E-4D1A-897E-84879FD2784B}"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4305300" y="6289675"/>
            <a:ext cx="5334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fld id="{7E5DBDD3-27E8-43C6-9B17-E4159E15624E}" type="slidenum">
              <a:rPr lang="en-US"/>
              <a:pPr/>
              <a:t>‹#›</a:t>
            </a:fld>
            <a:endParaRPr lang="en-US"/>
          </a:p>
        </p:txBody>
      </p:sp>
      <p:sp>
        <p:nvSpPr>
          <p:cNvPr id="2" name="Title Placeholder 1"/>
          <p:cNvSpPr>
            <a:spLocks noGrp="1"/>
          </p:cNvSpPr>
          <p:nvPr>
            <p:ph type="title"/>
          </p:nvPr>
        </p:nvSpPr>
        <p:spPr>
          <a:xfrm>
            <a:off x="685800" y="66675"/>
            <a:ext cx="7770813" cy="1371600"/>
          </a:xfrm>
          <a:prstGeom prst="rect">
            <a:avLst/>
          </a:prstGeom>
          <a:effectLst/>
        </p:spPr>
        <p:txBody>
          <a:bodyPr vert="horz" wrap="square" lIns="91440" tIns="45720" rIns="91440" bIns="45720" numCol="1" anchor="ctr" anchorCtr="0" compatLnSpc="1">
            <a:prstTxWarp prst="textNoShape">
              <a:avLst/>
            </a:prstTxWarp>
            <a:noAutofit/>
          </a:bodyPr>
          <a:lstStyle/>
          <a:p>
            <a:pPr lvl="0"/>
            <a:r>
              <a:rPr lang="en-US" smtClean="0"/>
              <a:t>Click to edit Master title style</a:t>
            </a:r>
          </a:p>
        </p:txBody>
      </p:sp>
      <p:sp>
        <p:nvSpPr>
          <p:cNvPr id="1028" name="Text Placeholder 2"/>
          <p:cNvSpPr>
            <a:spLocks noGrp="1"/>
          </p:cNvSpPr>
          <p:nvPr>
            <p:ph type="body" idx="1"/>
          </p:nvPr>
        </p:nvSpPr>
        <p:spPr bwMode="auto">
          <a:xfrm>
            <a:off x="685800" y="2209800"/>
            <a:ext cx="7770813" cy="3657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400800" y="6289675"/>
            <a:ext cx="23749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endParaRPr lang="en-CA"/>
          </a:p>
        </p:txBody>
      </p:sp>
      <p:sp>
        <p:nvSpPr>
          <p:cNvPr id="5" name="Footer Placeholder 4"/>
          <p:cNvSpPr>
            <a:spLocks noGrp="1"/>
          </p:cNvSpPr>
          <p:nvPr>
            <p:ph type="ftr" sz="quarter" idx="3"/>
          </p:nvPr>
        </p:nvSpPr>
        <p:spPr>
          <a:xfrm>
            <a:off x="349250" y="6289675"/>
            <a:ext cx="315595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endParaRPr lang="en-CA"/>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84" r:id="rId7"/>
    <p:sldLayoutId id="2147483691" r:id="rId8"/>
    <p:sldLayoutId id="2147483692" r:id="rId9"/>
    <p:sldLayoutId id="2147483693" r:id="rId10"/>
    <p:sldLayoutId id="2147483694" r:id="rId11"/>
    <p:sldLayoutId id="2147483695" r:id="rId12"/>
  </p:sldLayoutIdLst>
  <p:txStyles>
    <p:titleStyle>
      <a:lvl1pPr algn="ctr" rtl="0" fontAlgn="base">
        <a:spcBef>
          <a:spcPct val="0"/>
        </a:spcBef>
        <a:spcAft>
          <a:spcPct val="0"/>
        </a:spcAft>
        <a:defRPr sz="5000" kern="1200">
          <a:solidFill>
            <a:schemeClr val="tx2"/>
          </a:solidFill>
          <a:effectLst>
            <a:outerShdw blurRad="38100" dist="12700" algn="l" rotWithShape="0">
              <a:prstClr val="black">
                <a:alpha val="40000"/>
              </a:prstClr>
            </a:outerShdw>
          </a:effectLst>
          <a:latin typeface="+mj-lt"/>
          <a:ea typeface="ＭＳ Ｐゴシック" pitchFamily="34" charset="-128"/>
          <a:cs typeface="+mj-cs"/>
        </a:defRPr>
      </a:lvl1pPr>
      <a:lvl2pPr algn="ctr" rtl="0" fontAlgn="base">
        <a:spcBef>
          <a:spcPct val="0"/>
        </a:spcBef>
        <a:spcAft>
          <a:spcPct val="0"/>
        </a:spcAft>
        <a:defRPr sz="5000">
          <a:solidFill>
            <a:schemeClr val="tx2"/>
          </a:solidFill>
          <a:latin typeface="Calisto MT" charset="0"/>
          <a:ea typeface="ＭＳ Ｐゴシック" pitchFamily="34" charset="-128"/>
        </a:defRPr>
      </a:lvl2pPr>
      <a:lvl3pPr algn="ctr" rtl="0" fontAlgn="base">
        <a:spcBef>
          <a:spcPct val="0"/>
        </a:spcBef>
        <a:spcAft>
          <a:spcPct val="0"/>
        </a:spcAft>
        <a:defRPr sz="5000">
          <a:solidFill>
            <a:schemeClr val="tx2"/>
          </a:solidFill>
          <a:latin typeface="Calisto MT" charset="0"/>
          <a:ea typeface="ＭＳ Ｐゴシック" pitchFamily="34" charset="-128"/>
        </a:defRPr>
      </a:lvl3pPr>
      <a:lvl4pPr algn="ctr" rtl="0" fontAlgn="base">
        <a:spcBef>
          <a:spcPct val="0"/>
        </a:spcBef>
        <a:spcAft>
          <a:spcPct val="0"/>
        </a:spcAft>
        <a:defRPr sz="5000">
          <a:solidFill>
            <a:schemeClr val="tx2"/>
          </a:solidFill>
          <a:latin typeface="Calisto MT" charset="0"/>
          <a:ea typeface="ＭＳ Ｐゴシック" pitchFamily="34" charset="-128"/>
        </a:defRPr>
      </a:lvl4pPr>
      <a:lvl5pPr algn="ctr" rtl="0" fontAlgn="base">
        <a:spcBef>
          <a:spcPct val="0"/>
        </a:spcBef>
        <a:spcAft>
          <a:spcPct val="0"/>
        </a:spcAft>
        <a:defRPr sz="5000">
          <a:solidFill>
            <a:schemeClr val="tx2"/>
          </a:solidFill>
          <a:latin typeface="Calisto MT" charset="0"/>
          <a:ea typeface="ＭＳ Ｐゴシック" pitchFamily="34" charset="-128"/>
        </a:defRPr>
      </a:lvl5pPr>
      <a:lvl6pPr marL="457200" algn="ctr" rtl="0" fontAlgn="base">
        <a:spcBef>
          <a:spcPct val="0"/>
        </a:spcBef>
        <a:spcAft>
          <a:spcPct val="0"/>
        </a:spcAft>
        <a:defRPr sz="5000">
          <a:solidFill>
            <a:schemeClr val="tx2"/>
          </a:solidFill>
          <a:latin typeface="Calisto MT" charset="0"/>
          <a:ea typeface="ＭＳ Ｐゴシック" pitchFamily="34" charset="-128"/>
        </a:defRPr>
      </a:lvl6pPr>
      <a:lvl7pPr marL="914400" algn="ctr" rtl="0" fontAlgn="base">
        <a:spcBef>
          <a:spcPct val="0"/>
        </a:spcBef>
        <a:spcAft>
          <a:spcPct val="0"/>
        </a:spcAft>
        <a:defRPr sz="5000">
          <a:solidFill>
            <a:schemeClr val="tx2"/>
          </a:solidFill>
          <a:latin typeface="Calisto MT" charset="0"/>
          <a:ea typeface="ＭＳ Ｐゴシック" pitchFamily="34" charset="-128"/>
        </a:defRPr>
      </a:lvl7pPr>
      <a:lvl8pPr marL="1371600" algn="ctr" rtl="0" fontAlgn="base">
        <a:spcBef>
          <a:spcPct val="0"/>
        </a:spcBef>
        <a:spcAft>
          <a:spcPct val="0"/>
        </a:spcAft>
        <a:defRPr sz="5000">
          <a:solidFill>
            <a:schemeClr val="tx2"/>
          </a:solidFill>
          <a:latin typeface="Calisto MT" charset="0"/>
          <a:ea typeface="ＭＳ Ｐゴシック" pitchFamily="34" charset="-128"/>
        </a:defRPr>
      </a:lvl8pPr>
      <a:lvl9pPr marL="1828800" algn="ctr" rtl="0" fontAlgn="base">
        <a:spcBef>
          <a:spcPct val="0"/>
        </a:spcBef>
        <a:spcAft>
          <a:spcPct val="0"/>
        </a:spcAft>
        <a:defRPr sz="5000">
          <a:solidFill>
            <a:schemeClr val="tx2"/>
          </a:solidFill>
          <a:latin typeface="Calisto MT" charset="0"/>
          <a:ea typeface="ＭＳ Ｐゴシック" pitchFamily="34" charset="-128"/>
        </a:defRPr>
      </a:lvl9pPr>
    </p:titleStyle>
    <p:bodyStyle>
      <a:lvl1pPr marL="457200" indent="-457200" algn="l" rtl="0" fontAlgn="base">
        <a:spcBef>
          <a:spcPts val="2000"/>
        </a:spcBef>
        <a:spcAft>
          <a:spcPct val="0"/>
        </a:spcAft>
        <a:buClr>
          <a:srgbClr val="8E887C"/>
        </a:buClr>
        <a:buFont typeface="Wingdings" pitchFamily="2" charset="2"/>
        <a:buChar char=""/>
        <a:defRPr sz="2400" kern="1200">
          <a:solidFill>
            <a:schemeClr val="tx2"/>
          </a:solidFill>
          <a:latin typeface="+mn-lt"/>
          <a:ea typeface="ＭＳ Ｐゴシック" pitchFamily="34" charset="-128"/>
          <a:cs typeface="+mn-cs"/>
        </a:defRPr>
      </a:lvl1pPr>
      <a:lvl2pPr marL="914400" indent="-457200" algn="l" rtl="0" fontAlgn="base">
        <a:spcBef>
          <a:spcPts val="600"/>
        </a:spcBef>
        <a:spcAft>
          <a:spcPct val="0"/>
        </a:spcAft>
        <a:buClr>
          <a:srgbClr val="47443E"/>
        </a:buClr>
        <a:buFont typeface="Wingdings" pitchFamily="2" charset="2"/>
        <a:buChar char=""/>
        <a:defRPr sz="2200" kern="1200">
          <a:solidFill>
            <a:schemeClr val="tx2"/>
          </a:solidFill>
          <a:latin typeface="+mn-lt"/>
          <a:ea typeface="ＭＳ Ｐゴシック" pitchFamily="34" charset="-128"/>
          <a:cs typeface="+mn-cs"/>
        </a:defRPr>
      </a:lvl2pPr>
      <a:lvl3pPr marL="1371600" indent="-457200" algn="l" rtl="0" fontAlgn="base">
        <a:spcBef>
          <a:spcPts val="600"/>
        </a:spcBef>
        <a:spcAft>
          <a:spcPct val="0"/>
        </a:spcAft>
        <a:buClr>
          <a:srgbClr val="8E887C"/>
        </a:buClr>
        <a:buFont typeface="Wingdings" pitchFamily="2" charset="2"/>
        <a:buChar char=""/>
        <a:defRPr sz="2000" kern="1200">
          <a:solidFill>
            <a:schemeClr val="tx2"/>
          </a:solidFill>
          <a:latin typeface="+mn-lt"/>
          <a:ea typeface="ＭＳ Ｐゴシック" pitchFamily="34" charset="-128"/>
          <a:cs typeface="+mn-cs"/>
        </a:defRPr>
      </a:lvl3pPr>
      <a:lvl4pPr marL="1828800" indent="-457200" algn="l" rtl="0" fontAlgn="base">
        <a:spcBef>
          <a:spcPts val="600"/>
        </a:spcBef>
        <a:spcAft>
          <a:spcPct val="0"/>
        </a:spcAft>
        <a:buClr>
          <a:srgbClr val="47443E"/>
        </a:buClr>
        <a:buFont typeface="Wingdings" pitchFamily="2" charset="2"/>
        <a:buChar char=""/>
        <a:defRPr kern="1200">
          <a:solidFill>
            <a:schemeClr val="tx2"/>
          </a:solidFill>
          <a:latin typeface="+mn-lt"/>
          <a:ea typeface="ＭＳ Ｐゴシック" pitchFamily="34" charset="-128"/>
          <a:cs typeface="+mn-cs"/>
        </a:defRPr>
      </a:lvl4pPr>
      <a:lvl5pPr marL="2286000" indent="-457200" algn="l" rtl="0" fontAlgn="base">
        <a:spcBef>
          <a:spcPts val="600"/>
        </a:spcBef>
        <a:spcAft>
          <a:spcPct val="0"/>
        </a:spcAft>
        <a:buClr>
          <a:srgbClr val="8E887C"/>
        </a:buClr>
        <a:buFont typeface="Wingdings" pitchFamily="2" charset="2"/>
        <a:buChar char=""/>
        <a:defRPr kern="1200">
          <a:solidFill>
            <a:schemeClr val="tx2"/>
          </a:solidFill>
          <a:latin typeface="+mn-lt"/>
          <a:ea typeface="ＭＳ Ｐゴシック"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7" name="Rectangle 3"/>
          <p:cNvSpPr>
            <a:spLocks noGrp="1" noChangeArrowheads="1"/>
          </p:cNvSpPr>
          <p:nvPr>
            <p:ph type="title"/>
          </p:nvPr>
        </p:nvSpPr>
        <p:spPr>
          <a:xfrm>
            <a:off x="914400" y="365125"/>
            <a:ext cx="7519988" cy="457200"/>
          </a:xfrm>
        </p:spPr>
        <p:txBody>
          <a:bodyPr/>
          <a:lstStyle/>
          <a:p>
            <a:r>
              <a:rPr lang="en-US" sz="4000" smtClean="0">
                <a:effectLst>
                  <a:outerShdw blurRad="38100" dist="38100" dir="2700000" algn="tl">
                    <a:srgbClr val="C0C0C0"/>
                  </a:outerShdw>
                </a:effectLst>
              </a:rPr>
              <a:t>Struggle for responsible government marks 1850-64</a:t>
            </a:r>
            <a:endParaRPr lang="en-CA" sz="4000" smtClean="0">
              <a:effectLst>
                <a:outerShdw blurRad="38100" dist="38100" dir="2700000" algn="tl">
                  <a:srgbClr val="C0C0C0"/>
                </a:outerShdw>
              </a:effectLst>
            </a:endParaRPr>
          </a:p>
        </p:txBody>
      </p:sp>
      <p:sp>
        <p:nvSpPr>
          <p:cNvPr id="15363" name="Rectangle 6"/>
          <p:cNvSpPr>
            <a:spLocks noGrp="1" noChangeArrowheads="1"/>
          </p:cNvSpPr>
          <p:nvPr>
            <p:ph idx="1"/>
          </p:nvPr>
        </p:nvSpPr>
        <p:spPr>
          <a:xfrm>
            <a:off x="685800" y="1524000"/>
            <a:ext cx="8245475" cy="5108575"/>
          </a:xfrm>
        </p:spPr>
        <p:txBody>
          <a:bodyPr/>
          <a:lstStyle/>
          <a:p>
            <a:pPr>
              <a:lnSpc>
                <a:spcPct val="90000"/>
              </a:lnSpc>
              <a:buFontTx/>
              <a:buNone/>
            </a:pPr>
            <a:endParaRPr lang="en-US" sz="2800" smtClean="0">
              <a:latin typeface="Times New Roman" pitchFamily="18" charset="0"/>
            </a:endParaRPr>
          </a:p>
          <a:p>
            <a:pPr>
              <a:lnSpc>
                <a:spcPct val="90000"/>
              </a:lnSpc>
            </a:pPr>
            <a:r>
              <a:rPr lang="en-US" sz="2800" smtClean="0"/>
              <a:t>The battle for Responsible Government won, the division between the Reform coalition (on the left) and their Tory opponents (on the right) weakens</a:t>
            </a:r>
          </a:p>
          <a:p>
            <a:pPr>
              <a:lnSpc>
                <a:spcPct val="90000"/>
              </a:lnSpc>
            </a:pPr>
            <a:r>
              <a:rPr lang="en-US" sz="2800" smtClean="0"/>
              <a:t>Unleashes potentially chaotic and complicated political landscape marked by sectarian and regional as well as political divisions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Line 6"/>
          <p:cNvSpPr>
            <a:spLocks noChangeShapeType="1"/>
          </p:cNvSpPr>
          <p:nvPr/>
        </p:nvSpPr>
        <p:spPr bwMode="auto">
          <a:xfrm>
            <a:off x="4022725" y="1966913"/>
            <a:ext cx="0" cy="4068762"/>
          </a:xfrm>
          <a:prstGeom prst="line">
            <a:avLst/>
          </a:prstGeom>
          <a:noFill/>
          <a:ln w="9525">
            <a:solidFill>
              <a:schemeClr val="tx1"/>
            </a:solidFill>
            <a:round/>
            <a:headEnd/>
            <a:tailEnd/>
          </a:ln>
        </p:spPr>
        <p:txBody>
          <a:bodyPr/>
          <a:lstStyle/>
          <a:p>
            <a:endParaRPr lang="en-US"/>
          </a:p>
        </p:txBody>
      </p:sp>
      <p:sp>
        <p:nvSpPr>
          <p:cNvPr id="23555" name="Line 7"/>
          <p:cNvSpPr>
            <a:spLocks noChangeShapeType="1"/>
          </p:cNvSpPr>
          <p:nvPr/>
        </p:nvSpPr>
        <p:spPr bwMode="auto">
          <a:xfrm flipV="1">
            <a:off x="1508125" y="3017838"/>
            <a:ext cx="5257800" cy="1738312"/>
          </a:xfrm>
          <a:prstGeom prst="line">
            <a:avLst/>
          </a:prstGeom>
          <a:noFill/>
          <a:ln w="9525">
            <a:solidFill>
              <a:schemeClr val="tx1"/>
            </a:solidFill>
            <a:round/>
            <a:headEnd/>
            <a:tailEnd/>
          </a:ln>
        </p:spPr>
        <p:txBody>
          <a:bodyPr/>
          <a:lstStyle/>
          <a:p>
            <a:endParaRPr lang="en-US"/>
          </a:p>
        </p:txBody>
      </p:sp>
      <p:sp>
        <p:nvSpPr>
          <p:cNvPr id="23556" name="Line 8"/>
          <p:cNvSpPr>
            <a:spLocks noChangeShapeType="1"/>
          </p:cNvSpPr>
          <p:nvPr/>
        </p:nvSpPr>
        <p:spPr bwMode="auto">
          <a:xfrm>
            <a:off x="1325563" y="2743200"/>
            <a:ext cx="5167312" cy="2286000"/>
          </a:xfrm>
          <a:prstGeom prst="line">
            <a:avLst/>
          </a:prstGeom>
          <a:noFill/>
          <a:ln w="9525">
            <a:solidFill>
              <a:schemeClr val="tx1"/>
            </a:solidFill>
            <a:round/>
            <a:headEnd/>
            <a:tailEnd/>
          </a:ln>
        </p:spPr>
        <p:txBody>
          <a:bodyPr/>
          <a:lstStyle/>
          <a:p>
            <a:endParaRPr lang="en-US"/>
          </a:p>
        </p:txBody>
      </p:sp>
      <p:sp>
        <p:nvSpPr>
          <p:cNvPr id="23557" name="Text Box 9"/>
          <p:cNvSpPr txBox="1">
            <a:spLocks noChangeArrowheads="1"/>
          </p:cNvSpPr>
          <p:nvPr/>
        </p:nvSpPr>
        <p:spPr bwMode="auto">
          <a:xfrm>
            <a:off x="3657600" y="1463675"/>
            <a:ext cx="1463675" cy="457200"/>
          </a:xfrm>
          <a:prstGeom prst="rect">
            <a:avLst/>
          </a:prstGeom>
          <a:noFill/>
          <a:ln w="9525">
            <a:noFill/>
            <a:miter lim="800000"/>
            <a:headEnd/>
            <a:tailEnd/>
          </a:ln>
        </p:spPr>
        <p:txBody>
          <a:bodyPr>
            <a:spAutoFit/>
          </a:bodyPr>
          <a:lstStyle/>
          <a:p>
            <a:pPr>
              <a:spcBef>
                <a:spcPct val="50000"/>
              </a:spcBef>
            </a:pPr>
            <a:r>
              <a:rPr lang="en-US" sz="2400"/>
              <a:t>Catholic</a:t>
            </a:r>
          </a:p>
        </p:txBody>
      </p:sp>
      <p:sp>
        <p:nvSpPr>
          <p:cNvPr id="23558" name="Text Box 10"/>
          <p:cNvSpPr txBox="1">
            <a:spLocks noChangeArrowheads="1"/>
          </p:cNvSpPr>
          <p:nvPr/>
        </p:nvSpPr>
        <p:spPr bwMode="auto">
          <a:xfrm>
            <a:off x="3521075" y="6172200"/>
            <a:ext cx="1646238" cy="457200"/>
          </a:xfrm>
          <a:prstGeom prst="rect">
            <a:avLst/>
          </a:prstGeom>
          <a:noFill/>
          <a:ln w="9525">
            <a:noFill/>
            <a:miter lim="800000"/>
            <a:headEnd/>
            <a:tailEnd/>
          </a:ln>
        </p:spPr>
        <p:txBody>
          <a:bodyPr>
            <a:spAutoFit/>
          </a:bodyPr>
          <a:lstStyle/>
          <a:p>
            <a:pPr>
              <a:spcBef>
                <a:spcPct val="50000"/>
              </a:spcBef>
            </a:pPr>
            <a:r>
              <a:rPr lang="en-US" sz="2400"/>
              <a:t>Protestant</a:t>
            </a:r>
          </a:p>
        </p:txBody>
      </p:sp>
      <p:sp>
        <p:nvSpPr>
          <p:cNvPr id="23559" name="Text Box 11"/>
          <p:cNvSpPr txBox="1">
            <a:spLocks noChangeArrowheads="1"/>
          </p:cNvSpPr>
          <p:nvPr/>
        </p:nvSpPr>
        <p:spPr bwMode="auto">
          <a:xfrm>
            <a:off x="639763" y="4938713"/>
            <a:ext cx="1096962" cy="457200"/>
          </a:xfrm>
          <a:prstGeom prst="rect">
            <a:avLst/>
          </a:prstGeom>
          <a:noFill/>
          <a:ln w="9525">
            <a:noFill/>
            <a:miter lim="800000"/>
            <a:headEnd/>
            <a:tailEnd/>
          </a:ln>
        </p:spPr>
        <p:txBody>
          <a:bodyPr>
            <a:spAutoFit/>
          </a:bodyPr>
          <a:lstStyle/>
          <a:p>
            <a:pPr>
              <a:spcBef>
                <a:spcPct val="50000"/>
              </a:spcBef>
            </a:pPr>
            <a:r>
              <a:rPr lang="en-US" sz="2400"/>
              <a:t>British</a:t>
            </a:r>
          </a:p>
        </p:txBody>
      </p:sp>
      <p:sp>
        <p:nvSpPr>
          <p:cNvPr id="23560" name="Text Box 12"/>
          <p:cNvSpPr txBox="1">
            <a:spLocks noChangeArrowheads="1"/>
          </p:cNvSpPr>
          <p:nvPr/>
        </p:nvSpPr>
        <p:spPr bwMode="auto">
          <a:xfrm>
            <a:off x="6994525" y="2606675"/>
            <a:ext cx="1738313" cy="457200"/>
          </a:xfrm>
          <a:prstGeom prst="rect">
            <a:avLst/>
          </a:prstGeom>
          <a:noFill/>
          <a:ln w="9525">
            <a:noFill/>
            <a:miter lim="800000"/>
            <a:headEnd/>
            <a:tailEnd/>
          </a:ln>
        </p:spPr>
        <p:txBody>
          <a:bodyPr>
            <a:spAutoFit/>
          </a:bodyPr>
          <a:lstStyle/>
          <a:p>
            <a:pPr>
              <a:spcBef>
                <a:spcPct val="50000"/>
              </a:spcBef>
            </a:pPr>
            <a:r>
              <a:rPr lang="en-US" sz="2400"/>
              <a:t>Republican</a:t>
            </a:r>
          </a:p>
        </p:txBody>
      </p:sp>
      <p:sp>
        <p:nvSpPr>
          <p:cNvPr id="23561" name="Text Box 13"/>
          <p:cNvSpPr txBox="1">
            <a:spLocks noChangeArrowheads="1"/>
          </p:cNvSpPr>
          <p:nvPr/>
        </p:nvSpPr>
        <p:spPr bwMode="auto">
          <a:xfrm>
            <a:off x="503238" y="1966913"/>
            <a:ext cx="1233487" cy="457200"/>
          </a:xfrm>
          <a:prstGeom prst="rect">
            <a:avLst/>
          </a:prstGeom>
          <a:noFill/>
          <a:ln w="9525">
            <a:noFill/>
            <a:miter lim="800000"/>
            <a:headEnd/>
            <a:tailEnd/>
          </a:ln>
        </p:spPr>
        <p:txBody>
          <a:bodyPr>
            <a:spAutoFit/>
          </a:bodyPr>
          <a:lstStyle/>
          <a:p>
            <a:pPr>
              <a:spcBef>
                <a:spcPct val="50000"/>
              </a:spcBef>
            </a:pPr>
            <a:r>
              <a:rPr lang="en-US" sz="2400"/>
              <a:t>Church</a:t>
            </a:r>
          </a:p>
        </p:txBody>
      </p:sp>
      <p:sp>
        <p:nvSpPr>
          <p:cNvPr id="23562" name="Text Box 14"/>
          <p:cNvSpPr txBox="1">
            <a:spLocks noChangeArrowheads="1"/>
          </p:cNvSpPr>
          <p:nvPr/>
        </p:nvSpPr>
        <p:spPr bwMode="auto">
          <a:xfrm>
            <a:off x="6675438" y="5121275"/>
            <a:ext cx="1004887" cy="457200"/>
          </a:xfrm>
          <a:prstGeom prst="rect">
            <a:avLst/>
          </a:prstGeom>
          <a:noFill/>
          <a:ln w="9525">
            <a:noFill/>
            <a:miter lim="800000"/>
            <a:headEnd/>
            <a:tailEnd/>
          </a:ln>
        </p:spPr>
        <p:txBody>
          <a:bodyPr>
            <a:spAutoFit/>
          </a:bodyPr>
          <a:lstStyle/>
          <a:p>
            <a:pPr>
              <a:spcBef>
                <a:spcPct val="50000"/>
              </a:spcBef>
            </a:pPr>
            <a:r>
              <a:rPr lang="en-US" sz="2400"/>
              <a:t>State</a:t>
            </a:r>
          </a:p>
        </p:txBody>
      </p:sp>
      <p:sp>
        <p:nvSpPr>
          <p:cNvPr id="23563" name="Oval 16"/>
          <p:cNvSpPr>
            <a:spLocks noChangeArrowheads="1"/>
          </p:cNvSpPr>
          <p:nvPr/>
        </p:nvSpPr>
        <p:spPr bwMode="auto">
          <a:xfrm rot="2390116">
            <a:off x="5394325" y="1371600"/>
            <a:ext cx="1060450" cy="1336675"/>
          </a:xfrm>
          <a:prstGeom prst="ellipse">
            <a:avLst/>
          </a:prstGeom>
          <a:solidFill>
            <a:srgbClr val="FF99CC">
              <a:alpha val="50195"/>
            </a:srgbClr>
          </a:solidFill>
          <a:ln w="9525">
            <a:solidFill>
              <a:schemeClr val="tx1"/>
            </a:solidFill>
            <a:round/>
            <a:headEnd/>
            <a:tailEnd/>
          </a:ln>
        </p:spPr>
        <p:txBody>
          <a:bodyPr wrap="none" anchor="ctr"/>
          <a:lstStyle/>
          <a:p>
            <a:endParaRPr lang="en-CA"/>
          </a:p>
        </p:txBody>
      </p:sp>
      <p:sp>
        <p:nvSpPr>
          <p:cNvPr id="23564" name="Oval 17"/>
          <p:cNvSpPr>
            <a:spLocks noChangeArrowheads="1"/>
          </p:cNvSpPr>
          <p:nvPr/>
        </p:nvSpPr>
        <p:spPr bwMode="auto">
          <a:xfrm rot="973371">
            <a:off x="1462088" y="1685925"/>
            <a:ext cx="1925637" cy="1922463"/>
          </a:xfrm>
          <a:prstGeom prst="ellipse">
            <a:avLst/>
          </a:prstGeom>
          <a:solidFill>
            <a:srgbClr val="00CCFF">
              <a:alpha val="56078"/>
            </a:srgbClr>
          </a:solidFill>
          <a:ln w="9525">
            <a:solidFill>
              <a:schemeClr val="tx1"/>
            </a:solidFill>
            <a:round/>
            <a:headEnd/>
            <a:tailEnd/>
          </a:ln>
        </p:spPr>
        <p:txBody>
          <a:bodyPr wrap="none" anchor="ctr"/>
          <a:lstStyle/>
          <a:p>
            <a:endParaRPr lang="en-CA"/>
          </a:p>
        </p:txBody>
      </p:sp>
      <p:sp>
        <p:nvSpPr>
          <p:cNvPr id="23565" name="Text Box 18"/>
          <p:cNvSpPr txBox="1">
            <a:spLocks noChangeArrowheads="1"/>
          </p:cNvSpPr>
          <p:nvPr/>
        </p:nvSpPr>
        <p:spPr bwMode="auto">
          <a:xfrm>
            <a:off x="5532438" y="1692275"/>
            <a:ext cx="1006475" cy="396875"/>
          </a:xfrm>
          <a:prstGeom prst="rect">
            <a:avLst/>
          </a:prstGeom>
          <a:noFill/>
          <a:ln w="9525">
            <a:noFill/>
            <a:miter lim="800000"/>
            <a:headEnd/>
            <a:tailEnd/>
          </a:ln>
        </p:spPr>
        <p:txBody>
          <a:bodyPr>
            <a:spAutoFit/>
          </a:bodyPr>
          <a:lstStyle/>
          <a:p>
            <a:pPr>
              <a:spcBef>
                <a:spcPct val="50000"/>
              </a:spcBef>
            </a:pPr>
            <a:r>
              <a:rPr lang="en-US" sz="2000" b="1" i="1"/>
              <a:t>Rouges</a:t>
            </a:r>
          </a:p>
        </p:txBody>
      </p:sp>
      <p:sp>
        <p:nvSpPr>
          <p:cNvPr id="23566" name="Text Box 19"/>
          <p:cNvSpPr txBox="1">
            <a:spLocks noChangeArrowheads="1"/>
          </p:cNvSpPr>
          <p:nvPr/>
        </p:nvSpPr>
        <p:spPr bwMode="auto">
          <a:xfrm>
            <a:off x="1828800" y="2057400"/>
            <a:ext cx="1096963" cy="396875"/>
          </a:xfrm>
          <a:prstGeom prst="rect">
            <a:avLst/>
          </a:prstGeom>
          <a:noFill/>
          <a:ln w="9525">
            <a:noFill/>
            <a:miter lim="800000"/>
            <a:headEnd/>
            <a:tailEnd/>
          </a:ln>
        </p:spPr>
        <p:txBody>
          <a:bodyPr>
            <a:spAutoFit/>
          </a:bodyPr>
          <a:lstStyle/>
          <a:p>
            <a:pPr>
              <a:spcBef>
                <a:spcPct val="50000"/>
              </a:spcBef>
            </a:pPr>
            <a:r>
              <a:rPr lang="en-US" sz="2000" b="1" i="1"/>
              <a:t>Blues</a:t>
            </a:r>
          </a:p>
        </p:txBody>
      </p:sp>
      <p:sp>
        <p:nvSpPr>
          <p:cNvPr id="23567" name="Rectangle 20"/>
          <p:cNvSpPr>
            <a:spLocks noChangeArrowheads="1"/>
          </p:cNvSpPr>
          <p:nvPr/>
        </p:nvSpPr>
        <p:spPr bwMode="auto">
          <a:xfrm>
            <a:off x="503238" y="320675"/>
            <a:ext cx="7862887" cy="457200"/>
          </a:xfrm>
          <a:prstGeom prst="rect">
            <a:avLst/>
          </a:prstGeom>
          <a:noFill/>
          <a:ln w="9525">
            <a:noFill/>
            <a:miter lim="800000"/>
            <a:headEnd/>
            <a:tailEnd/>
          </a:ln>
        </p:spPr>
        <p:txBody>
          <a:bodyPr anchor="ctr"/>
          <a:lstStyle/>
          <a:p>
            <a:pPr algn="ctr"/>
            <a:r>
              <a:rPr lang="en-CA" sz="2400" b="1">
                <a:solidFill>
                  <a:schemeClr val="tx2"/>
                </a:solidFill>
                <a:latin typeface="Arial" charset="0"/>
              </a:rPr>
              <a:t>The Party System of the Province of Canada, 1850s</a:t>
            </a:r>
          </a:p>
        </p:txBody>
      </p:sp>
      <p:sp>
        <p:nvSpPr>
          <p:cNvPr id="23568" name="Text Box 12"/>
          <p:cNvSpPr txBox="1">
            <a:spLocks noChangeArrowheads="1"/>
          </p:cNvSpPr>
          <p:nvPr/>
        </p:nvSpPr>
        <p:spPr bwMode="auto">
          <a:xfrm>
            <a:off x="5165725" y="6400800"/>
            <a:ext cx="3978275" cy="304800"/>
          </a:xfrm>
          <a:prstGeom prst="rect">
            <a:avLst/>
          </a:prstGeom>
          <a:noFill/>
          <a:ln w="9525">
            <a:noFill/>
            <a:miter lim="800000"/>
            <a:headEnd/>
            <a:tailEnd/>
          </a:ln>
        </p:spPr>
        <p:txBody>
          <a:bodyPr>
            <a:spAutoFit/>
          </a:bodyPr>
          <a:lstStyle/>
          <a:p>
            <a:pPr>
              <a:spcBef>
                <a:spcPct val="50000"/>
              </a:spcBef>
            </a:pPr>
            <a:r>
              <a:rPr lang="en-CA" sz="1400" i="1"/>
              <a:t>Source: http:// www.politics.</a:t>
            </a:r>
            <a:r>
              <a:rPr lang="en-CA" sz="1400" b="1" i="1"/>
              <a:t>ubc</a:t>
            </a:r>
            <a:r>
              <a:rPr lang="en-CA" sz="1400" i="1"/>
              <a:t>.ca/uploads/media/</a:t>
            </a:r>
            <a:r>
              <a:rPr lang="en-CA" sz="1400"/>
              <a:t> </a:t>
            </a:r>
            <a:endParaRPr lang="en-US" sz="140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Line 6"/>
          <p:cNvSpPr>
            <a:spLocks noChangeShapeType="1"/>
          </p:cNvSpPr>
          <p:nvPr/>
        </p:nvSpPr>
        <p:spPr bwMode="auto">
          <a:xfrm>
            <a:off x="4022725" y="1966913"/>
            <a:ext cx="0" cy="4068762"/>
          </a:xfrm>
          <a:prstGeom prst="line">
            <a:avLst/>
          </a:prstGeom>
          <a:noFill/>
          <a:ln w="9525">
            <a:solidFill>
              <a:schemeClr val="tx1"/>
            </a:solidFill>
            <a:round/>
            <a:headEnd/>
            <a:tailEnd/>
          </a:ln>
        </p:spPr>
        <p:txBody>
          <a:bodyPr/>
          <a:lstStyle/>
          <a:p>
            <a:endParaRPr lang="en-US"/>
          </a:p>
        </p:txBody>
      </p:sp>
      <p:sp>
        <p:nvSpPr>
          <p:cNvPr id="25603" name="Line 7"/>
          <p:cNvSpPr>
            <a:spLocks noChangeShapeType="1"/>
          </p:cNvSpPr>
          <p:nvPr/>
        </p:nvSpPr>
        <p:spPr bwMode="auto">
          <a:xfrm flipV="1">
            <a:off x="1508125" y="3017838"/>
            <a:ext cx="5257800" cy="1738312"/>
          </a:xfrm>
          <a:prstGeom prst="line">
            <a:avLst/>
          </a:prstGeom>
          <a:noFill/>
          <a:ln w="9525">
            <a:solidFill>
              <a:schemeClr val="tx1"/>
            </a:solidFill>
            <a:round/>
            <a:headEnd/>
            <a:tailEnd/>
          </a:ln>
        </p:spPr>
        <p:txBody>
          <a:bodyPr/>
          <a:lstStyle/>
          <a:p>
            <a:endParaRPr lang="en-US"/>
          </a:p>
        </p:txBody>
      </p:sp>
      <p:sp>
        <p:nvSpPr>
          <p:cNvPr id="25604" name="Line 8"/>
          <p:cNvSpPr>
            <a:spLocks noChangeShapeType="1"/>
          </p:cNvSpPr>
          <p:nvPr/>
        </p:nvSpPr>
        <p:spPr bwMode="auto">
          <a:xfrm>
            <a:off x="1325563" y="2743200"/>
            <a:ext cx="5167312" cy="2286000"/>
          </a:xfrm>
          <a:prstGeom prst="line">
            <a:avLst/>
          </a:prstGeom>
          <a:noFill/>
          <a:ln w="9525">
            <a:solidFill>
              <a:schemeClr val="tx1"/>
            </a:solidFill>
            <a:round/>
            <a:headEnd/>
            <a:tailEnd/>
          </a:ln>
        </p:spPr>
        <p:txBody>
          <a:bodyPr/>
          <a:lstStyle/>
          <a:p>
            <a:endParaRPr lang="en-US"/>
          </a:p>
        </p:txBody>
      </p:sp>
      <p:sp>
        <p:nvSpPr>
          <p:cNvPr id="25605" name="Text Box 9"/>
          <p:cNvSpPr txBox="1">
            <a:spLocks noChangeArrowheads="1"/>
          </p:cNvSpPr>
          <p:nvPr/>
        </p:nvSpPr>
        <p:spPr bwMode="auto">
          <a:xfrm>
            <a:off x="3657600" y="1463675"/>
            <a:ext cx="1463675" cy="457200"/>
          </a:xfrm>
          <a:prstGeom prst="rect">
            <a:avLst/>
          </a:prstGeom>
          <a:noFill/>
          <a:ln w="9525">
            <a:noFill/>
            <a:miter lim="800000"/>
            <a:headEnd/>
            <a:tailEnd/>
          </a:ln>
        </p:spPr>
        <p:txBody>
          <a:bodyPr>
            <a:spAutoFit/>
          </a:bodyPr>
          <a:lstStyle/>
          <a:p>
            <a:pPr>
              <a:spcBef>
                <a:spcPct val="50000"/>
              </a:spcBef>
            </a:pPr>
            <a:r>
              <a:rPr lang="en-US" sz="2400"/>
              <a:t>Catholic</a:t>
            </a:r>
          </a:p>
        </p:txBody>
      </p:sp>
      <p:sp>
        <p:nvSpPr>
          <p:cNvPr id="25606" name="Text Box 10"/>
          <p:cNvSpPr txBox="1">
            <a:spLocks noChangeArrowheads="1"/>
          </p:cNvSpPr>
          <p:nvPr/>
        </p:nvSpPr>
        <p:spPr bwMode="auto">
          <a:xfrm>
            <a:off x="3521075" y="6172200"/>
            <a:ext cx="1646238" cy="457200"/>
          </a:xfrm>
          <a:prstGeom prst="rect">
            <a:avLst/>
          </a:prstGeom>
          <a:noFill/>
          <a:ln w="9525">
            <a:noFill/>
            <a:miter lim="800000"/>
            <a:headEnd/>
            <a:tailEnd/>
          </a:ln>
        </p:spPr>
        <p:txBody>
          <a:bodyPr>
            <a:spAutoFit/>
          </a:bodyPr>
          <a:lstStyle/>
          <a:p>
            <a:pPr>
              <a:spcBef>
                <a:spcPct val="50000"/>
              </a:spcBef>
            </a:pPr>
            <a:r>
              <a:rPr lang="en-US" sz="2400"/>
              <a:t>Protestant</a:t>
            </a:r>
          </a:p>
        </p:txBody>
      </p:sp>
      <p:sp>
        <p:nvSpPr>
          <p:cNvPr id="25607" name="Text Box 11"/>
          <p:cNvSpPr txBox="1">
            <a:spLocks noChangeArrowheads="1"/>
          </p:cNvSpPr>
          <p:nvPr/>
        </p:nvSpPr>
        <p:spPr bwMode="auto">
          <a:xfrm>
            <a:off x="639763" y="4938713"/>
            <a:ext cx="1096962" cy="457200"/>
          </a:xfrm>
          <a:prstGeom prst="rect">
            <a:avLst/>
          </a:prstGeom>
          <a:noFill/>
          <a:ln w="9525">
            <a:noFill/>
            <a:miter lim="800000"/>
            <a:headEnd/>
            <a:tailEnd/>
          </a:ln>
        </p:spPr>
        <p:txBody>
          <a:bodyPr>
            <a:spAutoFit/>
          </a:bodyPr>
          <a:lstStyle/>
          <a:p>
            <a:pPr>
              <a:spcBef>
                <a:spcPct val="50000"/>
              </a:spcBef>
            </a:pPr>
            <a:r>
              <a:rPr lang="en-US" sz="2400"/>
              <a:t>British</a:t>
            </a:r>
          </a:p>
        </p:txBody>
      </p:sp>
      <p:sp>
        <p:nvSpPr>
          <p:cNvPr id="25608" name="Text Box 12"/>
          <p:cNvSpPr txBox="1">
            <a:spLocks noChangeArrowheads="1"/>
          </p:cNvSpPr>
          <p:nvPr/>
        </p:nvSpPr>
        <p:spPr bwMode="auto">
          <a:xfrm>
            <a:off x="6994525" y="2606675"/>
            <a:ext cx="1738313" cy="457200"/>
          </a:xfrm>
          <a:prstGeom prst="rect">
            <a:avLst/>
          </a:prstGeom>
          <a:noFill/>
          <a:ln w="9525">
            <a:noFill/>
            <a:miter lim="800000"/>
            <a:headEnd/>
            <a:tailEnd/>
          </a:ln>
        </p:spPr>
        <p:txBody>
          <a:bodyPr>
            <a:spAutoFit/>
          </a:bodyPr>
          <a:lstStyle/>
          <a:p>
            <a:pPr>
              <a:spcBef>
                <a:spcPct val="50000"/>
              </a:spcBef>
            </a:pPr>
            <a:r>
              <a:rPr lang="en-US" sz="2400"/>
              <a:t>Republican</a:t>
            </a:r>
          </a:p>
        </p:txBody>
      </p:sp>
      <p:sp>
        <p:nvSpPr>
          <p:cNvPr id="25609" name="Text Box 13"/>
          <p:cNvSpPr txBox="1">
            <a:spLocks noChangeArrowheads="1"/>
          </p:cNvSpPr>
          <p:nvPr/>
        </p:nvSpPr>
        <p:spPr bwMode="auto">
          <a:xfrm>
            <a:off x="503238" y="1966913"/>
            <a:ext cx="1233487" cy="457200"/>
          </a:xfrm>
          <a:prstGeom prst="rect">
            <a:avLst/>
          </a:prstGeom>
          <a:noFill/>
          <a:ln w="9525">
            <a:noFill/>
            <a:miter lim="800000"/>
            <a:headEnd/>
            <a:tailEnd/>
          </a:ln>
        </p:spPr>
        <p:txBody>
          <a:bodyPr>
            <a:spAutoFit/>
          </a:bodyPr>
          <a:lstStyle/>
          <a:p>
            <a:pPr>
              <a:spcBef>
                <a:spcPct val="50000"/>
              </a:spcBef>
            </a:pPr>
            <a:r>
              <a:rPr lang="en-US" sz="2400"/>
              <a:t>Church</a:t>
            </a:r>
          </a:p>
        </p:txBody>
      </p:sp>
      <p:sp>
        <p:nvSpPr>
          <p:cNvPr id="25610" name="Text Box 14"/>
          <p:cNvSpPr txBox="1">
            <a:spLocks noChangeArrowheads="1"/>
          </p:cNvSpPr>
          <p:nvPr/>
        </p:nvSpPr>
        <p:spPr bwMode="auto">
          <a:xfrm>
            <a:off x="6675438" y="5121275"/>
            <a:ext cx="1004887" cy="457200"/>
          </a:xfrm>
          <a:prstGeom prst="rect">
            <a:avLst/>
          </a:prstGeom>
          <a:noFill/>
          <a:ln w="9525">
            <a:noFill/>
            <a:miter lim="800000"/>
            <a:headEnd/>
            <a:tailEnd/>
          </a:ln>
        </p:spPr>
        <p:txBody>
          <a:bodyPr>
            <a:spAutoFit/>
          </a:bodyPr>
          <a:lstStyle/>
          <a:p>
            <a:pPr>
              <a:spcBef>
                <a:spcPct val="50000"/>
              </a:spcBef>
            </a:pPr>
            <a:r>
              <a:rPr lang="en-US" sz="2400"/>
              <a:t>State</a:t>
            </a:r>
          </a:p>
        </p:txBody>
      </p:sp>
      <p:sp>
        <p:nvSpPr>
          <p:cNvPr id="25611" name="Oval 16"/>
          <p:cNvSpPr>
            <a:spLocks noChangeArrowheads="1"/>
          </p:cNvSpPr>
          <p:nvPr/>
        </p:nvSpPr>
        <p:spPr bwMode="auto">
          <a:xfrm rot="2390116">
            <a:off x="5394325" y="1371600"/>
            <a:ext cx="1060450" cy="1336675"/>
          </a:xfrm>
          <a:prstGeom prst="ellipse">
            <a:avLst/>
          </a:prstGeom>
          <a:solidFill>
            <a:srgbClr val="FF99CC">
              <a:alpha val="50195"/>
            </a:srgbClr>
          </a:solidFill>
          <a:ln w="9525">
            <a:solidFill>
              <a:schemeClr val="tx1"/>
            </a:solidFill>
            <a:round/>
            <a:headEnd/>
            <a:tailEnd/>
          </a:ln>
        </p:spPr>
        <p:txBody>
          <a:bodyPr wrap="none" anchor="ctr"/>
          <a:lstStyle/>
          <a:p>
            <a:endParaRPr lang="en-CA"/>
          </a:p>
        </p:txBody>
      </p:sp>
      <p:sp>
        <p:nvSpPr>
          <p:cNvPr id="25612" name="Oval 17"/>
          <p:cNvSpPr>
            <a:spLocks noChangeArrowheads="1"/>
          </p:cNvSpPr>
          <p:nvPr/>
        </p:nvSpPr>
        <p:spPr bwMode="auto">
          <a:xfrm rot="973371">
            <a:off x="1462088" y="1685925"/>
            <a:ext cx="1925637" cy="1922463"/>
          </a:xfrm>
          <a:prstGeom prst="ellipse">
            <a:avLst/>
          </a:prstGeom>
          <a:solidFill>
            <a:srgbClr val="00CCFF">
              <a:alpha val="56078"/>
            </a:srgbClr>
          </a:solidFill>
          <a:ln w="9525">
            <a:solidFill>
              <a:schemeClr val="tx1"/>
            </a:solidFill>
            <a:round/>
            <a:headEnd/>
            <a:tailEnd/>
          </a:ln>
        </p:spPr>
        <p:txBody>
          <a:bodyPr wrap="none" anchor="ctr"/>
          <a:lstStyle/>
          <a:p>
            <a:endParaRPr lang="en-CA"/>
          </a:p>
        </p:txBody>
      </p:sp>
      <p:sp>
        <p:nvSpPr>
          <p:cNvPr id="25613" name="Text Box 18"/>
          <p:cNvSpPr txBox="1">
            <a:spLocks noChangeArrowheads="1"/>
          </p:cNvSpPr>
          <p:nvPr/>
        </p:nvSpPr>
        <p:spPr bwMode="auto">
          <a:xfrm>
            <a:off x="5532438" y="1692275"/>
            <a:ext cx="1006475" cy="396875"/>
          </a:xfrm>
          <a:prstGeom prst="rect">
            <a:avLst/>
          </a:prstGeom>
          <a:noFill/>
          <a:ln w="9525">
            <a:noFill/>
            <a:miter lim="800000"/>
            <a:headEnd/>
            <a:tailEnd/>
          </a:ln>
        </p:spPr>
        <p:txBody>
          <a:bodyPr>
            <a:spAutoFit/>
          </a:bodyPr>
          <a:lstStyle/>
          <a:p>
            <a:pPr>
              <a:spcBef>
                <a:spcPct val="50000"/>
              </a:spcBef>
            </a:pPr>
            <a:r>
              <a:rPr lang="en-US" sz="2000" b="1" i="1"/>
              <a:t>Rouges</a:t>
            </a:r>
          </a:p>
        </p:txBody>
      </p:sp>
      <p:sp>
        <p:nvSpPr>
          <p:cNvPr id="25614" name="Text Box 19"/>
          <p:cNvSpPr txBox="1">
            <a:spLocks noChangeArrowheads="1"/>
          </p:cNvSpPr>
          <p:nvPr/>
        </p:nvSpPr>
        <p:spPr bwMode="auto">
          <a:xfrm>
            <a:off x="1828800" y="2057400"/>
            <a:ext cx="1096963" cy="396875"/>
          </a:xfrm>
          <a:prstGeom prst="rect">
            <a:avLst/>
          </a:prstGeom>
          <a:noFill/>
          <a:ln w="9525">
            <a:noFill/>
            <a:miter lim="800000"/>
            <a:headEnd/>
            <a:tailEnd/>
          </a:ln>
        </p:spPr>
        <p:txBody>
          <a:bodyPr>
            <a:spAutoFit/>
          </a:bodyPr>
          <a:lstStyle/>
          <a:p>
            <a:pPr>
              <a:spcBef>
                <a:spcPct val="50000"/>
              </a:spcBef>
            </a:pPr>
            <a:r>
              <a:rPr lang="en-US" sz="2000" b="1" i="1"/>
              <a:t>Blues</a:t>
            </a:r>
          </a:p>
        </p:txBody>
      </p:sp>
      <p:sp>
        <p:nvSpPr>
          <p:cNvPr id="25615" name="Oval 20"/>
          <p:cNvSpPr>
            <a:spLocks noChangeArrowheads="1"/>
          </p:cNvSpPr>
          <p:nvPr/>
        </p:nvSpPr>
        <p:spPr bwMode="auto">
          <a:xfrm rot="1899059">
            <a:off x="614363" y="4060825"/>
            <a:ext cx="3514725" cy="1143000"/>
          </a:xfrm>
          <a:prstGeom prst="ellipse">
            <a:avLst/>
          </a:prstGeom>
          <a:solidFill>
            <a:srgbClr val="00FF00">
              <a:alpha val="32941"/>
            </a:srgbClr>
          </a:solidFill>
          <a:ln w="9525">
            <a:solidFill>
              <a:schemeClr val="tx1"/>
            </a:solidFill>
            <a:round/>
            <a:headEnd/>
            <a:tailEnd/>
          </a:ln>
        </p:spPr>
        <p:txBody>
          <a:bodyPr wrap="none" anchor="ctr"/>
          <a:lstStyle/>
          <a:p>
            <a:endParaRPr lang="en-CA"/>
          </a:p>
        </p:txBody>
      </p:sp>
      <p:sp>
        <p:nvSpPr>
          <p:cNvPr id="25616" name="Oval 21"/>
          <p:cNvSpPr>
            <a:spLocks noChangeArrowheads="1"/>
          </p:cNvSpPr>
          <p:nvPr/>
        </p:nvSpPr>
        <p:spPr bwMode="auto">
          <a:xfrm rot="4962087">
            <a:off x="6938963" y="3308350"/>
            <a:ext cx="776287" cy="1655763"/>
          </a:xfrm>
          <a:prstGeom prst="ellipse">
            <a:avLst/>
          </a:prstGeom>
          <a:noFill/>
          <a:ln w="9525">
            <a:solidFill>
              <a:schemeClr val="tx1"/>
            </a:solidFill>
            <a:round/>
            <a:headEnd/>
            <a:tailEnd/>
          </a:ln>
        </p:spPr>
        <p:txBody>
          <a:bodyPr wrap="none" anchor="ctr"/>
          <a:lstStyle/>
          <a:p>
            <a:endParaRPr lang="en-CA"/>
          </a:p>
        </p:txBody>
      </p:sp>
      <p:sp>
        <p:nvSpPr>
          <p:cNvPr id="25617" name="Text Box 22"/>
          <p:cNvSpPr txBox="1">
            <a:spLocks noChangeArrowheads="1"/>
          </p:cNvSpPr>
          <p:nvPr/>
        </p:nvSpPr>
        <p:spPr bwMode="auto">
          <a:xfrm>
            <a:off x="1965325" y="4435475"/>
            <a:ext cx="1692275" cy="701675"/>
          </a:xfrm>
          <a:prstGeom prst="rect">
            <a:avLst/>
          </a:prstGeom>
          <a:noFill/>
          <a:ln w="9525">
            <a:noFill/>
            <a:miter lim="800000"/>
            <a:headEnd/>
            <a:tailEnd/>
          </a:ln>
        </p:spPr>
        <p:txBody>
          <a:bodyPr>
            <a:spAutoFit/>
          </a:bodyPr>
          <a:lstStyle/>
          <a:p>
            <a:pPr>
              <a:spcBef>
                <a:spcPct val="50000"/>
              </a:spcBef>
            </a:pPr>
            <a:r>
              <a:rPr lang="en-US" sz="2000" b="1" i="1"/>
              <a:t>Liberal - Conservatives</a:t>
            </a:r>
          </a:p>
        </p:txBody>
      </p:sp>
      <p:sp>
        <p:nvSpPr>
          <p:cNvPr id="25618" name="Text Box 23"/>
          <p:cNvSpPr txBox="1">
            <a:spLocks noChangeArrowheads="1"/>
          </p:cNvSpPr>
          <p:nvPr/>
        </p:nvSpPr>
        <p:spPr bwMode="auto">
          <a:xfrm>
            <a:off x="6904038" y="3840163"/>
            <a:ext cx="1096962" cy="701675"/>
          </a:xfrm>
          <a:prstGeom prst="rect">
            <a:avLst/>
          </a:prstGeom>
          <a:noFill/>
          <a:ln w="9525">
            <a:noFill/>
            <a:miter lim="800000"/>
            <a:headEnd/>
            <a:tailEnd/>
          </a:ln>
        </p:spPr>
        <p:txBody>
          <a:bodyPr>
            <a:spAutoFit/>
          </a:bodyPr>
          <a:lstStyle/>
          <a:p>
            <a:pPr>
              <a:spcBef>
                <a:spcPct val="50000"/>
              </a:spcBef>
            </a:pPr>
            <a:r>
              <a:rPr lang="en-US" sz="2000" b="1" i="1"/>
              <a:t>Clear Grits</a:t>
            </a:r>
          </a:p>
        </p:txBody>
      </p:sp>
      <p:sp>
        <p:nvSpPr>
          <p:cNvPr id="25620" name="Rectangle 20"/>
          <p:cNvSpPr>
            <a:spLocks noChangeArrowheads="1"/>
          </p:cNvSpPr>
          <p:nvPr/>
        </p:nvSpPr>
        <p:spPr bwMode="auto">
          <a:xfrm>
            <a:off x="503238" y="320675"/>
            <a:ext cx="7862887" cy="457200"/>
          </a:xfrm>
          <a:prstGeom prst="rect">
            <a:avLst/>
          </a:prstGeom>
          <a:noFill/>
          <a:ln w="9525">
            <a:noFill/>
            <a:miter lim="800000"/>
            <a:headEnd/>
            <a:tailEnd/>
          </a:ln>
        </p:spPr>
        <p:txBody>
          <a:bodyPr anchor="ctr"/>
          <a:lstStyle/>
          <a:p>
            <a:pPr algn="ctr"/>
            <a:r>
              <a:rPr lang="en-CA" sz="2400" b="1">
                <a:solidFill>
                  <a:schemeClr val="tx2"/>
                </a:solidFill>
                <a:latin typeface="Arial" charset="0"/>
              </a:rPr>
              <a:t>The Party System of the Province of Canada, 1850s</a:t>
            </a:r>
          </a:p>
        </p:txBody>
      </p:sp>
      <p:sp>
        <p:nvSpPr>
          <p:cNvPr id="25621" name="Text Box 12"/>
          <p:cNvSpPr txBox="1">
            <a:spLocks noChangeArrowheads="1"/>
          </p:cNvSpPr>
          <p:nvPr/>
        </p:nvSpPr>
        <p:spPr bwMode="auto">
          <a:xfrm>
            <a:off x="5165725" y="6400800"/>
            <a:ext cx="3978275" cy="304800"/>
          </a:xfrm>
          <a:prstGeom prst="rect">
            <a:avLst/>
          </a:prstGeom>
          <a:noFill/>
          <a:ln w="9525">
            <a:noFill/>
            <a:miter lim="800000"/>
            <a:headEnd/>
            <a:tailEnd/>
          </a:ln>
        </p:spPr>
        <p:txBody>
          <a:bodyPr>
            <a:spAutoFit/>
          </a:bodyPr>
          <a:lstStyle/>
          <a:p>
            <a:pPr>
              <a:spcBef>
                <a:spcPct val="50000"/>
              </a:spcBef>
            </a:pPr>
            <a:r>
              <a:rPr lang="en-CA" sz="1400" i="1"/>
              <a:t>Source: http:// www.politics.</a:t>
            </a:r>
            <a:r>
              <a:rPr lang="en-CA" sz="1400" b="1" i="1"/>
              <a:t>ubc</a:t>
            </a:r>
            <a:r>
              <a:rPr lang="en-CA" sz="1400" i="1"/>
              <a:t>.ca/uploads/media/</a:t>
            </a:r>
            <a:r>
              <a:rPr lang="en-CA" sz="1400"/>
              <a:t> </a:t>
            </a:r>
            <a:endParaRPr lang="en-US" sz="140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Line 6"/>
          <p:cNvSpPr>
            <a:spLocks noChangeShapeType="1"/>
          </p:cNvSpPr>
          <p:nvPr/>
        </p:nvSpPr>
        <p:spPr bwMode="auto">
          <a:xfrm>
            <a:off x="4022725" y="1966913"/>
            <a:ext cx="0" cy="4068762"/>
          </a:xfrm>
          <a:prstGeom prst="line">
            <a:avLst/>
          </a:prstGeom>
          <a:noFill/>
          <a:ln w="9525">
            <a:solidFill>
              <a:schemeClr val="tx1"/>
            </a:solidFill>
            <a:round/>
            <a:headEnd/>
            <a:tailEnd/>
          </a:ln>
        </p:spPr>
        <p:txBody>
          <a:bodyPr/>
          <a:lstStyle/>
          <a:p>
            <a:endParaRPr lang="en-US"/>
          </a:p>
        </p:txBody>
      </p:sp>
      <p:sp>
        <p:nvSpPr>
          <p:cNvPr id="27651" name="Line 7"/>
          <p:cNvSpPr>
            <a:spLocks noChangeShapeType="1"/>
          </p:cNvSpPr>
          <p:nvPr/>
        </p:nvSpPr>
        <p:spPr bwMode="auto">
          <a:xfrm flipV="1">
            <a:off x="1508125" y="3063875"/>
            <a:ext cx="5257800" cy="1646238"/>
          </a:xfrm>
          <a:prstGeom prst="line">
            <a:avLst/>
          </a:prstGeom>
          <a:noFill/>
          <a:ln w="9525">
            <a:solidFill>
              <a:schemeClr val="tx1"/>
            </a:solidFill>
            <a:round/>
            <a:headEnd/>
            <a:tailEnd/>
          </a:ln>
        </p:spPr>
        <p:txBody>
          <a:bodyPr/>
          <a:lstStyle/>
          <a:p>
            <a:endParaRPr lang="en-US"/>
          </a:p>
        </p:txBody>
      </p:sp>
      <p:sp>
        <p:nvSpPr>
          <p:cNvPr id="27652" name="Line 8"/>
          <p:cNvSpPr>
            <a:spLocks noChangeShapeType="1"/>
          </p:cNvSpPr>
          <p:nvPr/>
        </p:nvSpPr>
        <p:spPr bwMode="auto">
          <a:xfrm>
            <a:off x="1325563" y="2743200"/>
            <a:ext cx="5257800" cy="2286000"/>
          </a:xfrm>
          <a:prstGeom prst="line">
            <a:avLst/>
          </a:prstGeom>
          <a:noFill/>
          <a:ln w="9525">
            <a:solidFill>
              <a:schemeClr val="tx1"/>
            </a:solidFill>
            <a:round/>
            <a:headEnd/>
            <a:tailEnd/>
          </a:ln>
        </p:spPr>
        <p:txBody>
          <a:bodyPr/>
          <a:lstStyle/>
          <a:p>
            <a:endParaRPr lang="en-US"/>
          </a:p>
        </p:txBody>
      </p:sp>
      <p:sp>
        <p:nvSpPr>
          <p:cNvPr id="27653" name="Text Box 9"/>
          <p:cNvSpPr txBox="1">
            <a:spLocks noChangeArrowheads="1"/>
          </p:cNvSpPr>
          <p:nvPr/>
        </p:nvSpPr>
        <p:spPr bwMode="auto">
          <a:xfrm>
            <a:off x="3657600" y="1463675"/>
            <a:ext cx="1463675" cy="457200"/>
          </a:xfrm>
          <a:prstGeom prst="rect">
            <a:avLst/>
          </a:prstGeom>
          <a:noFill/>
          <a:ln w="9525">
            <a:noFill/>
            <a:miter lim="800000"/>
            <a:headEnd/>
            <a:tailEnd/>
          </a:ln>
        </p:spPr>
        <p:txBody>
          <a:bodyPr>
            <a:spAutoFit/>
          </a:bodyPr>
          <a:lstStyle/>
          <a:p>
            <a:pPr>
              <a:spcBef>
                <a:spcPct val="50000"/>
              </a:spcBef>
            </a:pPr>
            <a:r>
              <a:rPr lang="en-US" sz="2400"/>
              <a:t>Catholic</a:t>
            </a:r>
          </a:p>
        </p:txBody>
      </p:sp>
      <p:sp>
        <p:nvSpPr>
          <p:cNvPr id="27654" name="Text Box 10"/>
          <p:cNvSpPr txBox="1">
            <a:spLocks noChangeArrowheads="1"/>
          </p:cNvSpPr>
          <p:nvPr/>
        </p:nvSpPr>
        <p:spPr bwMode="auto">
          <a:xfrm>
            <a:off x="3840163" y="6218238"/>
            <a:ext cx="1646237" cy="457200"/>
          </a:xfrm>
          <a:prstGeom prst="rect">
            <a:avLst/>
          </a:prstGeom>
          <a:noFill/>
          <a:ln w="9525">
            <a:noFill/>
            <a:miter lim="800000"/>
            <a:headEnd/>
            <a:tailEnd/>
          </a:ln>
        </p:spPr>
        <p:txBody>
          <a:bodyPr>
            <a:spAutoFit/>
          </a:bodyPr>
          <a:lstStyle/>
          <a:p>
            <a:pPr>
              <a:spcBef>
                <a:spcPct val="50000"/>
              </a:spcBef>
            </a:pPr>
            <a:r>
              <a:rPr lang="en-US" sz="2400"/>
              <a:t>Protestant</a:t>
            </a:r>
          </a:p>
        </p:txBody>
      </p:sp>
      <p:sp>
        <p:nvSpPr>
          <p:cNvPr id="27655" name="Text Box 11"/>
          <p:cNvSpPr txBox="1">
            <a:spLocks noChangeArrowheads="1"/>
          </p:cNvSpPr>
          <p:nvPr/>
        </p:nvSpPr>
        <p:spPr bwMode="auto">
          <a:xfrm>
            <a:off x="639763" y="4938713"/>
            <a:ext cx="1096962" cy="457200"/>
          </a:xfrm>
          <a:prstGeom prst="rect">
            <a:avLst/>
          </a:prstGeom>
          <a:noFill/>
          <a:ln w="9525">
            <a:noFill/>
            <a:miter lim="800000"/>
            <a:headEnd/>
            <a:tailEnd/>
          </a:ln>
        </p:spPr>
        <p:txBody>
          <a:bodyPr>
            <a:spAutoFit/>
          </a:bodyPr>
          <a:lstStyle/>
          <a:p>
            <a:pPr>
              <a:spcBef>
                <a:spcPct val="50000"/>
              </a:spcBef>
            </a:pPr>
            <a:r>
              <a:rPr lang="en-US" sz="2400"/>
              <a:t>British</a:t>
            </a:r>
          </a:p>
        </p:txBody>
      </p:sp>
      <p:sp>
        <p:nvSpPr>
          <p:cNvPr id="27656" name="Text Box 12"/>
          <p:cNvSpPr txBox="1">
            <a:spLocks noChangeArrowheads="1"/>
          </p:cNvSpPr>
          <p:nvPr/>
        </p:nvSpPr>
        <p:spPr bwMode="auto">
          <a:xfrm>
            <a:off x="6994525" y="2606675"/>
            <a:ext cx="1738313" cy="457200"/>
          </a:xfrm>
          <a:prstGeom prst="rect">
            <a:avLst/>
          </a:prstGeom>
          <a:noFill/>
          <a:ln w="9525">
            <a:noFill/>
            <a:miter lim="800000"/>
            <a:headEnd/>
            <a:tailEnd/>
          </a:ln>
        </p:spPr>
        <p:txBody>
          <a:bodyPr>
            <a:spAutoFit/>
          </a:bodyPr>
          <a:lstStyle/>
          <a:p>
            <a:pPr>
              <a:spcBef>
                <a:spcPct val="50000"/>
              </a:spcBef>
            </a:pPr>
            <a:r>
              <a:rPr lang="en-US" sz="2400"/>
              <a:t>Republican</a:t>
            </a:r>
          </a:p>
        </p:txBody>
      </p:sp>
      <p:sp>
        <p:nvSpPr>
          <p:cNvPr id="27657" name="Text Box 13"/>
          <p:cNvSpPr txBox="1">
            <a:spLocks noChangeArrowheads="1"/>
          </p:cNvSpPr>
          <p:nvPr/>
        </p:nvSpPr>
        <p:spPr bwMode="auto">
          <a:xfrm>
            <a:off x="503238" y="1966913"/>
            <a:ext cx="1233487" cy="457200"/>
          </a:xfrm>
          <a:prstGeom prst="rect">
            <a:avLst/>
          </a:prstGeom>
          <a:noFill/>
          <a:ln w="9525">
            <a:noFill/>
            <a:miter lim="800000"/>
            <a:headEnd/>
            <a:tailEnd/>
          </a:ln>
        </p:spPr>
        <p:txBody>
          <a:bodyPr>
            <a:spAutoFit/>
          </a:bodyPr>
          <a:lstStyle/>
          <a:p>
            <a:pPr>
              <a:spcBef>
                <a:spcPct val="50000"/>
              </a:spcBef>
            </a:pPr>
            <a:r>
              <a:rPr lang="en-US" sz="2400"/>
              <a:t>Church</a:t>
            </a:r>
          </a:p>
        </p:txBody>
      </p:sp>
      <p:sp>
        <p:nvSpPr>
          <p:cNvPr id="27658" name="Text Box 14"/>
          <p:cNvSpPr txBox="1">
            <a:spLocks noChangeArrowheads="1"/>
          </p:cNvSpPr>
          <p:nvPr/>
        </p:nvSpPr>
        <p:spPr bwMode="auto">
          <a:xfrm>
            <a:off x="6675438" y="5121275"/>
            <a:ext cx="1004887" cy="457200"/>
          </a:xfrm>
          <a:prstGeom prst="rect">
            <a:avLst/>
          </a:prstGeom>
          <a:noFill/>
          <a:ln w="9525">
            <a:noFill/>
            <a:miter lim="800000"/>
            <a:headEnd/>
            <a:tailEnd/>
          </a:ln>
        </p:spPr>
        <p:txBody>
          <a:bodyPr>
            <a:spAutoFit/>
          </a:bodyPr>
          <a:lstStyle/>
          <a:p>
            <a:pPr>
              <a:spcBef>
                <a:spcPct val="50000"/>
              </a:spcBef>
            </a:pPr>
            <a:r>
              <a:rPr lang="en-US" sz="2400"/>
              <a:t>State</a:t>
            </a:r>
          </a:p>
        </p:txBody>
      </p:sp>
      <p:sp>
        <p:nvSpPr>
          <p:cNvPr id="27659" name="Oval 16"/>
          <p:cNvSpPr>
            <a:spLocks noChangeArrowheads="1"/>
          </p:cNvSpPr>
          <p:nvPr/>
        </p:nvSpPr>
        <p:spPr bwMode="auto">
          <a:xfrm rot="2390116">
            <a:off x="5394325" y="1371600"/>
            <a:ext cx="1060450" cy="1336675"/>
          </a:xfrm>
          <a:prstGeom prst="ellipse">
            <a:avLst/>
          </a:prstGeom>
          <a:solidFill>
            <a:srgbClr val="FF99CC">
              <a:alpha val="50195"/>
            </a:srgbClr>
          </a:solidFill>
          <a:ln w="9525">
            <a:solidFill>
              <a:schemeClr val="tx1"/>
            </a:solidFill>
            <a:round/>
            <a:headEnd/>
            <a:tailEnd/>
          </a:ln>
        </p:spPr>
        <p:txBody>
          <a:bodyPr wrap="none" anchor="ctr"/>
          <a:lstStyle/>
          <a:p>
            <a:endParaRPr lang="en-CA"/>
          </a:p>
        </p:txBody>
      </p:sp>
      <p:sp>
        <p:nvSpPr>
          <p:cNvPr id="27660" name="Oval 17"/>
          <p:cNvSpPr>
            <a:spLocks noChangeArrowheads="1"/>
          </p:cNvSpPr>
          <p:nvPr/>
        </p:nvSpPr>
        <p:spPr bwMode="auto">
          <a:xfrm rot="973371">
            <a:off x="1462088" y="1685925"/>
            <a:ext cx="1925637" cy="1922463"/>
          </a:xfrm>
          <a:prstGeom prst="ellipse">
            <a:avLst/>
          </a:prstGeom>
          <a:solidFill>
            <a:srgbClr val="00CCFF">
              <a:alpha val="56078"/>
            </a:srgbClr>
          </a:solidFill>
          <a:ln w="9525">
            <a:solidFill>
              <a:schemeClr val="tx1"/>
            </a:solidFill>
            <a:round/>
            <a:headEnd/>
            <a:tailEnd/>
          </a:ln>
        </p:spPr>
        <p:txBody>
          <a:bodyPr wrap="none" anchor="ctr"/>
          <a:lstStyle/>
          <a:p>
            <a:endParaRPr lang="en-CA"/>
          </a:p>
        </p:txBody>
      </p:sp>
      <p:sp>
        <p:nvSpPr>
          <p:cNvPr id="27661" name="Text Box 18"/>
          <p:cNvSpPr txBox="1">
            <a:spLocks noChangeArrowheads="1"/>
          </p:cNvSpPr>
          <p:nvPr/>
        </p:nvSpPr>
        <p:spPr bwMode="auto">
          <a:xfrm>
            <a:off x="5532438" y="1692275"/>
            <a:ext cx="1006475" cy="396875"/>
          </a:xfrm>
          <a:prstGeom prst="rect">
            <a:avLst/>
          </a:prstGeom>
          <a:noFill/>
          <a:ln w="9525">
            <a:noFill/>
            <a:miter lim="800000"/>
            <a:headEnd/>
            <a:tailEnd/>
          </a:ln>
        </p:spPr>
        <p:txBody>
          <a:bodyPr>
            <a:spAutoFit/>
          </a:bodyPr>
          <a:lstStyle/>
          <a:p>
            <a:pPr>
              <a:spcBef>
                <a:spcPct val="50000"/>
              </a:spcBef>
            </a:pPr>
            <a:r>
              <a:rPr lang="en-US" sz="2000" b="1" i="1"/>
              <a:t>Rouges</a:t>
            </a:r>
          </a:p>
        </p:txBody>
      </p:sp>
      <p:sp>
        <p:nvSpPr>
          <p:cNvPr id="27662" name="Text Box 19"/>
          <p:cNvSpPr txBox="1">
            <a:spLocks noChangeArrowheads="1"/>
          </p:cNvSpPr>
          <p:nvPr/>
        </p:nvSpPr>
        <p:spPr bwMode="auto">
          <a:xfrm>
            <a:off x="1828800" y="2057400"/>
            <a:ext cx="1096963" cy="396875"/>
          </a:xfrm>
          <a:prstGeom prst="rect">
            <a:avLst/>
          </a:prstGeom>
          <a:noFill/>
          <a:ln w="9525">
            <a:noFill/>
            <a:miter lim="800000"/>
            <a:headEnd/>
            <a:tailEnd/>
          </a:ln>
        </p:spPr>
        <p:txBody>
          <a:bodyPr>
            <a:spAutoFit/>
          </a:bodyPr>
          <a:lstStyle/>
          <a:p>
            <a:pPr>
              <a:spcBef>
                <a:spcPct val="50000"/>
              </a:spcBef>
            </a:pPr>
            <a:r>
              <a:rPr lang="en-US" sz="2000" b="1" i="1"/>
              <a:t>Blues</a:t>
            </a:r>
          </a:p>
        </p:txBody>
      </p:sp>
      <p:sp>
        <p:nvSpPr>
          <p:cNvPr id="27663" name="Oval 20"/>
          <p:cNvSpPr>
            <a:spLocks noChangeArrowheads="1"/>
          </p:cNvSpPr>
          <p:nvPr/>
        </p:nvSpPr>
        <p:spPr bwMode="auto">
          <a:xfrm rot="1899059">
            <a:off x="614363" y="4060825"/>
            <a:ext cx="3514725" cy="1143000"/>
          </a:xfrm>
          <a:prstGeom prst="ellipse">
            <a:avLst/>
          </a:prstGeom>
          <a:solidFill>
            <a:srgbClr val="00FF00">
              <a:alpha val="32941"/>
            </a:srgbClr>
          </a:solidFill>
          <a:ln w="9525">
            <a:solidFill>
              <a:schemeClr val="tx1"/>
            </a:solidFill>
            <a:round/>
            <a:headEnd/>
            <a:tailEnd/>
          </a:ln>
        </p:spPr>
        <p:txBody>
          <a:bodyPr wrap="none" anchor="ctr"/>
          <a:lstStyle/>
          <a:p>
            <a:endParaRPr lang="en-CA"/>
          </a:p>
        </p:txBody>
      </p:sp>
      <p:sp>
        <p:nvSpPr>
          <p:cNvPr id="27664" name="Oval 21"/>
          <p:cNvSpPr>
            <a:spLocks noChangeArrowheads="1"/>
          </p:cNvSpPr>
          <p:nvPr/>
        </p:nvSpPr>
        <p:spPr bwMode="auto">
          <a:xfrm rot="4962087">
            <a:off x="6938963" y="3308350"/>
            <a:ext cx="776287" cy="1655763"/>
          </a:xfrm>
          <a:prstGeom prst="ellipse">
            <a:avLst/>
          </a:prstGeom>
          <a:noFill/>
          <a:ln w="9525">
            <a:solidFill>
              <a:schemeClr val="tx1"/>
            </a:solidFill>
            <a:round/>
            <a:headEnd/>
            <a:tailEnd/>
          </a:ln>
        </p:spPr>
        <p:txBody>
          <a:bodyPr wrap="none" anchor="ctr"/>
          <a:lstStyle/>
          <a:p>
            <a:endParaRPr lang="en-CA"/>
          </a:p>
        </p:txBody>
      </p:sp>
      <p:sp>
        <p:nvSpPr>
          <p:cNvPr id="27665" name="Text Box 22"/>
          <p:cNvSpPr txBox="1">
            <a:spLocks noChangeArrowheads="1"/>
          </p:cNvSpPr>
          <p:nvPr/>
        </p:nvSpPr>
        <p:spPr bwMode="auto">
          <a:xfrm>
            <a:off x="1965325" y="4435475"/>
            <a:ext cx="1692275" cy="701675"/>
          </a:xfrm>
          <a:prstGeom prst="rect">
            <a:avLst/>
          </a:prstGeom>
          <a:noFill/>
          <a:ln w="9525">
            <a:noFill/>
            <a:miter lim="800000"/>
            <a:headEnd/>
            <a:tailEnd/>
          </a:ln>
        </p:spPr>
        <p:txBody>
          <a:bodyPr>
            <a:spAutoFit/>
          </a:bodyPr>
          <a:lstStyle/>
          <a:p>
            <a:pPr>
              <a:spcBef>
                <a:spcPct val="50000"/>
              </a:spcBef>
            </a:pPr>
            <a:r>
              <a:rPr lang="en-US" sz="2000" b="1" i="1"/>
              <a:t>Liberal - Conservatives</a:t>
            </a:r>
          </a:p>
        </p:txBody>
      </p:sp>
      <p:sp>
        <p:nvSpPr>
          <p:cNvPr id="27666" name="Text Box 23"/>
          <p:cNvSpPr txBox="1">
            <a:spLocks noChangeArrowheads="1"/>
          </p:cNvSpPr>
          <p:nvPr/>
        </p:nvSpPr>
        <p:spPr bwMode="auto">
          <a:xfrm>
            <a:off x="6904038" y="3840163"/>
            <a:ext cx="1096962" cy="701675"/>
          </a:xfrm>
          <a:prstGeom prst="rect">
            <a:avLst/>
          </a:prstGeom>
          <a:noFill/>
          <a:ln w="9525">
            <a:noFill/>
            <a:miter lim="800000"/>
            <a:headEnd/>
            <a:tailEnd/>
          </a:ln>
        </p:spPr>
        <p:txBody>
          <a:bodyPr>
            <a:spAutoFit/>
          </a:bodyPr>
          <a:lstStyle/>
          <a:p>
            <a:pPr>
              <a:spcBef>
                <a:spcPct val="50000"/>
              </a:spcBef>
            </a:pPr>
            <a:r>
              <a:rPr lang="en-US" sz="2000" b="1" i="1"/>
              <a:t>Clear Grits</a:t>
            </a:r>
          </a:p>
        </p:txBody>
      </p:sp>
      <p:sp>
        <p:nvSpPr>
          <p:cNvPr id="27667" name="Oval 24"/>
          <p:cNvSpPr>
            <a:spLocks noChangeArrowheads="1"/>
          </p:cNvSpPr>
          <p:nvPr/>
        </p:nvSpPr>
        <p:spPr bwMode="auto">
          <a:xfrm rot="-1015642">
            <a:off x="3390900" y="5180013"/>
            <a:ext cx="3290888" cy="914400"/>
          </a:xfrm>
          <a:prstGeom prst="ellipse">
            <a:avLst/>
          </a:prstGeom>
          <a:solidFill>
            <a:srgbClr val="FFCC00">
              <a:alpha val="47842"/>
            </a:srgbClr>
          </a:solidFill>
          <a:ln w="9525">
            <a:solidFill>
              <a:schemeClr val="tx1"/>
            </a:solidFill>
            <a:round/>
            <a:headEnd/>
            <a:tailEnd/>
          </a:ln>
        </p:spPr>
        <p:txBody>
          <a:bodyPr wrap="none" anchor="ctr"/>
          <a:lstStyle/>
          <a:p>
            <a:endParaRPr lang="en-CA"/>
          </a:p>
        </p:txBody>
      </p:sp>
      <p:sp>
        <p:nvSpPr>
          <p:cNvPr id="27668" name="Text Box 25"/>
          <p:cNvSpPr txBox="1">
            <a:spLocks noChangeArrowheads="1"/>
          </p:cNvSpPr>
          <p:nvPr/>
        </p:nvSpPr>
        <p:spPr bwMode="auto">
          <a:xfrm>
            <a:off x="4297363" y="5486400"/>
            <a:ext cx="1644650" cy="396875"/>
          </a:xfrm>
          <a:prstGeom prst="rect">
            <a:avLst/>
          </a:prstGeom>
          <a:noFill/>
          <a:ln w="9525">
            <a:noFill/>
            <a:miter lim="800000"/>
            <a:headEnd/>
            <a:tailEnd/>
          </a:ln>
        </p:spPr>
        <p:txBody>
          <a:bodyPr>
            <a:spAutoFit/>
          </a:bodyPr>
          <a:lstStyle/>
          <a:p>
            <a:pPr>
              <a:spcBef>
                <a:spcPct val="50000"/>
              </a:spcBef>
            </a:pPr>
            <a:r>
              <a:rPr lang="en-US" sz="2000" b="1" i="1"/>
              <a:t>Reformers</a:t>
            </a:r>
          </a:p>
        </p:txBody>
      </p:sp>
      <p:sp>
        <p:nvSpPr>
          <p:cNvPr id="27670" name="Rectangle 20"/>
          <p:cNvSpPr>
            <a:spLocks noChangeArrowheads="1"/>
          </p:cNvSpPr>
          <p:nvPr/>
        </p:nvSpPr>
        <p:spPr bwMode="auto">
          <a:xfrm>
            <a:off x="503238" y="320675"/>
            <a:ext cx="7862887" cy="457200"/>
          </a:xfrm>
          <a:prstGeom prst="rect">
            <a:avLst/>
          </a:prstGeom>
          <a:noFill/>
          <a:ln w="9525">
            <a:noFill/>
            <a:miter lim="800000"/>
            <a:headEnd/>
            <a:tailEnd/>
          </a:ln>
        </p:spPr>
        <p:txBody>
          <a:bodyPr anchor="ctr"/>
          <a:lstStyle/>
          <a:p>
            <a:pPr algn="ctr"/>
            <a:r>
              <a:rPr lang="en-CA" sz="2400" b="1">
                <a:solidFill>
                  <a:schemeClr val="tx2"/>
                </a:solidFill>
                <a:latin typeface="Arial" charset="0"/>
              </a:rPr>
              <a:t>The Party System of the Province of Canada, 1850s</a:t>
            </a:r>
          </a:p>
        </p:txBody>
      </p:sp>
      <p:sp>
        <p:nvSpPr>
          <p:cNvPr id="27671" name="Text Box 12"/>
          <p:cNvSpPr txBox="1">
            <a:spLocks noChangeArrowheads="1"/>
          </p:cNvSpPr>
          <p:nvPr/>
        </p:nvSpPr>
        <p:spPr bwMode="auto">
          <a:xfrm>
            <a:off x="5165725" y="6400800"/>
            <a:ext cx="3978275" cy="304800"/>
          </a:xfrm>
          <a:prstGeom prst="rect">
            <a:avLst/>
          </a:prstGeom>
          <a:noFill/>
          <a:ln w="9525">
            <a:noFill/>
            <a:miter lim="800000"/>
            <a:headEnd/>
            <a:tailEnd/>
          </a:ln>
        </p:spPr>
        <p:txBody>
          <a:bodyPr>
            <a:spAutoFit/>
          </a:bodyPr>
          <a:lstStyle/>
          <a:p>
            <a:pPr>
              <a:spcBef>
                <a:spcPct val="50000"/>
              </a:spcBef>
            </a:pPr>
            <a:r>
              <a:rPr lang="en-CA" sz="1400" i="1"/>
              <a:t>Source: http:// www.politics.</a:t>
            </a:r>
            <a:r>
              <a:rPr lang="en-CA" sz="1400" b="1" i="1"/>
              <a:t>ubc</a:t>
            </a:r>
            <a:r>
              <a:rPr lang="en-CA" sz="1400" i="1"/>
              <a:t>.ca/uploads/media/</a:t>
            </a:r>
            <a:r>
              <a:rPr lang="en-CA" sz="1400"/>
              <a:t> </a:t>
            </a:r>
            <a:endParaRPr lang="en-US" sz="140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p:cNvSpPr>
          <p:nvPr>
            <p:ph type="title" idx="4294967295"/>
          </p:nvPr>
        </p:nvSpPr>
        <p:spPr bwMode="auto">
          <a:noFill/>
        </p:spPr>
        <p:txBody>
          <a:bodyPr/>
          <a:lstStyle/>
          <a:p>
            <a:r>
              <a:rPr lang="en-CA" smtClean="0">
                <a:effectLst/>
              </a:rPr>
              <a:t>Political Deadlock</a:t>
            </a:r>
          </a:p>
        </p:txBody>
      </p:sp>
      <p:sp>
        <p:nvSpPr>
          <p:cNvPr id="62467" name="Rectangle 3"/>
          <p:cNvSpPr>
            <a:spLocks noGrp="1"/>
          </p:cNvSpPr>
          <p:nvPr>
            <p:ph type="body" idx="4294967295"/>
          </p:nvPr>
        </p:nvSpPr>
        <p:spPr/>
        <p:txBody>
          <a:bodyPr/>
          <a:lstStyle/>
          <a:p>
            <a:pPr>
              <a:lnSpc>
                <a:spcPct val="90000"/>
              </a:lnSpc>
            </a:pPr>
            <a:r>
              <a:rPr lang="en-CA" b="1" smtClean="0"/>
              <a:t>Between 1861-1864, 2 elections, 3 admin changes</a:t>
            </a:r>
          </a:p>
          <a:p>
            <a:pPr>
              <a:lnSpc>
                <a:spcPct val="90000"/>
              </a:lnSpc>
            </a:pPr>
            <a:r>
              <a:rPr lang="en-CA" smtClean="0"/>
              <a:t>May 1862, Cartier-Macdonald ministry resigns</a:t>
            </a:r>
          </a:p>
          <a:p>
            <a:pPr>
              <a:lnSpc>
                <a:spcPct val="90000"/>
              </a:lnSpc>
            </a:pPr>
            <a:r>
              <a:rPr lang="en-CA" smtClean="0"/>
              <a:t>1863, Sandfield Macdonald and Louis-Victor Sicotte fails a vote of confidence</a:t>
            </a:r>
          </a:p>
          <a:p>
            <a:pPr>
              <a:lnSpc>
                <a:spcPct val="90000"/>
              </a:lnSpc>
            </a:pPr>
            <a:r>
              <a:rPr lang="en-CA" smtClean="0"/>
              <a:t>1864, Sandfield Macdonald resigns</a:t>
            </a:r>
          </a:p>
          <a:p>
            <a:pPr>
              <a:lnSpc>
                <a:spcPct val="90000"/>
              </a:lnSpc>
            </a:pPr>
            <a:r>
              <a:rPr lang="en-CA" smtClean="0"/>
              <a:t>June 1864, Taché-Macdonald defeated</a:t>
            </a:r>
          </a:p>
          <a:p>
            <a:pPr>
              <a:lnSpc>
                <a:spcPct val="90000"/>
              </a:lnSpc>
            </a:pPr>
            <a:endParaRPr lang="en-CA"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Rectangle 2"/>
          <p:cNvSpPr>
            <a:spLocks noGrp="1" noChangeArrowheads="1"/>
          </p:cNvSpPr>
          <p:nvPr>
            <p:ph type="title"/>
          </p:nvPr>
        </p:nvSpPr>
        <p:spPr>
          <a:xfrm>
            <a:off x="731838" y="731838"/>
            <a:ext cx="7519987" cy="457200"/>
          </a:xfrm>
        </p:spPr>
        <p:txBody>
          <a:bodyPr/>
          <a:lstStyle/>
          <a:p>
            <a:r>
              <a:rPr lang="en-CA" sz="4000" smtClean="0">
                <a:effectLst>
                  <a:outerShdw blurRad="38100" dist="38100" dir="2700000" algn="tl">
                    <a:srgbClr val="C0C0C0"/>
                  </a:outerShdw>
                </a:effectLst>
              </a:rPr>
              <a:t>The Great Coalition</a:t>
            </a:r>
          </a:p>
        </p:txBody>
      </p:sp>
      <p:sp>
        <p:nvSpPr>
          <p:cNvPr id="243715" name="Rectangle 3"/>
          <p:cNvSpPr>
            <a:spLocks noGrp="1" noChangeArrowheads="1"/>
          </p:cNvSpPr>
          <p:nvPr>
            <p:ph idx="1"/>
          </p:nvPr>
        </p:nvSpPr>
        <p:spPr>
          <a:xfrm>
            <a:off x="609600" y="1981200"/>
            <a:ext cx="8245475" cy="3932238"/>
          </a:xfrm>
        </p:spPr>
        <p:txBody>
          <a:bodyPr>
            <a:normAutofit/>
          </a:bodyPr>
          <a:lstStyle/>
          <a:p>
            <a:pPr marL="660400" indent="-660400">
              <a:lnSpc>
                <a:spcPct val="70000"/>
              </a:lnSpc>
              <a:buFontTx/>
              <a:buNone/>
            </a:pPr>
            <a:r>
              <a:rPr lang="en-CA" smtClean="0"/>
              <a:t>What was the Great Coalition and why was it formed?</a:t>
            </a:r>
          </a:p>
          <a:p>
            <a:pPr marL="660400" indent="-660400">
              <a:lnSpc>
                <a:spcPct val="70000"/>
              </a:lnSpc>
            </a:pPr>
            <a:endParaRPr lang="en-CA" smtClean="0"/>
          </a:p>
          <a:p>
            <a:pPr marL="660400" indent="-660400">
              <a:lnSpc>
                <a:spcPct val="70000"/>
              </a:lnSpc>
            </a:pPr>
            <a:r>
              <a:rPr lang="en-CA" b="1" smtClean="0"/>
              <a:t>June 30, 1864, </a:t>
            </a:r>
            <a:r>
              <a:rPr lang="en-CA" smtClean="0"/>
              <a:t>in order to break the political deadlock, a coalition was formed between the </a:t>
            </a:r>
            <a:r>
              <a:rPr lang="en-CA" b="1" smtClean="0"/>
              <a:t>Clear Grits</a:t>
            </a:r>
            <a:r>
              <a:rPr lang="en-CA" smtClean="0"/>
              <a:t> under </a:t>
            </a:r>
            <a:r>
              <a:rPr lang="en-CA" b="1" smtClean="0"/>
              <a:t>George Brown</a:t>
            </a:r>
            <a:r>
              <a:rPr lang="en-CA" smtClean="0"/>
              <a:t>, the </a:t>
            </a:r>
            <a:r>
              <a:rPr lang="en-CA" b="1" smtClean="0"/>
              <a:t>Parti bleu</a:t>
            </a:r>
            <a:r>
              <a:rPr lang="en-CA" smtClean="0"/>
              <a:t> under </a:t>
            </a:r>
            <a:r>
              <a:rPr lang="en-CA" b="1" smtClean="0"/>
              <a:t>George-Étienne Cartier</a:t>
            </a:r>
            <a:r>
              <a:rPr lang="en-CA" smtClean="0"/>
              <a:t>, and the </a:t>
            </a:r>
            <a:r>
              <a:rPr lang="en-CA" b="1" smtClean="0"/>
              <a:t>Liberal-Conservatives</a:t>
            </a:r>
            <a:r>
              <a:rPr lang="en-CA" smtClean="0"/>
              <a:t> under </a:t>
            </a:r>
            <a:r>
              <a:rPr lang="en-CA" b="1" smtClean="0"/>
              <a:t>John A. Macdonald</a:t>
            </a:r>
            <a:r>
              <a:rPr lang="en-CA" smtClean="0"/>
              <a:t>.</a:t>
            </a:r>
          </a:p>
          <a:p>
            <a:pPr marL="660400" indent="-660400">
              <a:lnSpc>
                <a:spcPct val="70000"/>
              </a:lnSpc>
            </a:pPr>
            <a:r>
              <a:rPr lang="en-CA" smtClean="0"/>
              <a:t>Brown insists on confederation</a:t>
            </a:r>
          </a:p>
          <a:p>
            <a:pPr marL="660400" indent="-660400">
              <a:lnSpc>
                <a:spcPct val="70000"/>
              </a:lnSpc>
            </a:pPr>
            <a:r>
              <a:rPr lang="en-CA" smtClean="0"/>
              <a:t>Brown demands westward expansion</a:t>
            </a:r>
            <a:endParaRPr lang="en-US" smtClean="0"/>
          </a:p>
          <a:p>
            <a:pPr marL="660400" indent="-660400">
              <a:lnSpc>
                <a:spcPct val="70000"/>
              </a:lnSpc>
            </a:pPr>
            <a:r>
              <a:rPr lang="en-CA" smtClean="0"/>
              <a:t>Brown demands “rep by pop”</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p:cNvSpPr>
          <p:nvPr>
            <p:ph type="title" idx="4294967295"/>
          </p:nvPr>
        </p:nvSpPr>
        <p:spPr bwMode="auto">
          <a:noFill/>
        </p:spPr>
        <p:txBody>
          <a:bodyPr/>
          <a:lstStyle/>
          <a:p>
            <a:r>
              <a:rPr lang="en-US" sz="4000" smtClean="0">
                <a:solidFill>
                  <a:schemeClr val="tx1"/>
                </a:solidFill>
                <a:effectLst/>
              </a:rPr>
              <a:t>Macdonald’s Ideological Vision</a:t>
            </a:r>
            <a:endParaRPr lang="en-CA" sz="4000" smtClean="0">
              <a:solidFill>
                <a:schemeClr val="tx1"/>
              </a:solidFill>
              <a:effectLst/>
            </a:endParaRPr>
          </a:p>
        </p:txBody>
      </p:sp>
      <p:sp>
        <p:nvSpPr>
          <p:cNvPr id="48132" name="Line 4"/>
          <p:cNvSpPr>
            <a:spLocks noChangeShapeType="1"/>
          </p:cNvSpPr>
          <p:nvPr/>
        </p:nvSpPr>
        <p:spPr bwMode="auto">
          <a:xfrm>
            <a:off x="4708525" y="2605088"/>
            <a:ext cx="0" cy="3109912"/>
          </a:xfrm>
          <a:prstGeom prst="line">
            <a:avLst/>
          </a:prstGeom>
          <a:noFill/>
          <a:ln w="9525">
            <a:solidFill>
              <a:schemeClr val="tx1"/>
            </a:solidFill>
            <a:round/>
            <a:headEnd/>
            <a:tailEnd/>
          </a:ln>
          <a:effectLst/>
        </p:spPr>
        <p:txBody>
          <a:bodyPr/>
          <a:lstStyle/>
          <a:p>
            <a:endParaRPr lang="en-US"/>
          </a:p>
        </p:txBody>
      </p:sp>
      <p:sp>
        <p:nvSpPr>
          <p:cNvPr id="48133" name="Line 5"/>
          <p:cNvSpPr>
            <a:spLocks noChangeShapeType="1"/>
          </p:cNvSpPr>
          <p:nvPr/>
        </p:nvSpPr>
        <p:spPr bwMode="auto">
          <a:xfrm flipV="1">
            <a:off x="1508125" y="3749675"/>
            <a:ext cx="6491288" cy="46038"/>
          </a:xfrm>
          <a:prstGeom prst="line">
            <a:avLst/>
          </a:prstGeom>
          <a:noFill/>
          <a:ln w="38100">
            <a:solidFill>
              <a:schemeClr val="tx1"/>
            </a:solidFill>
            <a:round/>
            <a:headEnd/>
            <a:tailEnd/>
          </a:ln>
          <a:effectLst/>
        </p:spPr>
        <p:txBody>
          <a:bodyPr/>
          <a:lstStyle/>
          <a:p>
            <a:endParaRPr lang="en-US"/>
          </a:p>
        </p:txBody>
      </p:sp>
      <p:sp>
        <p:nvSpPr>
          <p:cNvPr id="48134" name="Text Box 6"/>
          <p:cNvSpPr txBox="1">
            <a:spLocks noChangeArrowheads="1"/>
          </p:cNvSpPr>
          <p:nvPr/>
        </p:nvSpPr>
        <p:spPr bwMode="auto">
          <a:xfrm>
            <a:off x="4800600" y="2057400"/>
            <a:ext cx="1463675" cy="457200"/>
          </a:xfrm>
          <a:prstGeom prst="rect">
            <a:avLst/>
          </a:prstGeom>
          <a:noFill/>
          <a:ln w="9525">
            <a:noFill/>
            <a:miter lim="800000"/>
            <a:headEnd/>
            <a:tailEnd/>
          </a:ln>
          <a:effectLst/>
        </p:spPr>
        <p:txBody>
          <a:bodyPr>
            <a:spAutoFit/>
          </a:bodyPr>
          <a:lstStyle/>
          <a:p>
            <a:pPr>
              <a:spcBef>
                <a:spcPct val="50000"/>
              </a:spcBef>
            </a:pPr>
            <a:r>
              <a:rPr lang="en-US" sz="2400"/>
              <a:t>Catholic</a:t>
            </a:r>
          </a:p>
        </p:txBody>
      </p:sp>
      <p:sp>
        <p:nvSpPr>
          <p:cNvPr id="48135" name="Text Box 7"/>
          <p:cNvSpPr txBox="1">
            <a:spLocks noChangeArrowheads="1"/>
          </p:cNvSpPr>
          <p:nvPr/>
        </p:nvSpPr>
        <p:spPr bwMode="auto">
          <a:xfrm>
            <a:off x="3930650" y="5715000"/>
            <a:ext cx="1646238" cy="457200"/>
          </a:xfrm>
          <a:prstGeom prst="rect">
            <a:avLst/>
          </a:prstGeom>
          <a:noFill/>
          <a:ln w="9525">
            <a:noFill/>
            <a:miter lim="800000"/>
            <a:headEnd/>
            <a:tailEnd/>
          </a:ln>
          <a:effectLst/>
        </p:spPr>
        <p:txBody>
          <a:bodyPr>
            <a:spAutoFit/>
          </a:bodyPr>
          <a:lstStyle/>
          <a:p>
            <a:pPr>
              <a:spcBef>
                <a:spcPct val="50000"/>
              </a:spcBef>
            </a:pPr>
            <a:r>
              <a:rPr lang="en-US" sz="2400"/>
              <a:t>Protestant</a:t>
            </a:r>
          </a:p>
        </p:txBody>
      </p:sp>
      <p:sp>
        <p:nvSpPr>
          <p:cNvPr id="48136" name="Oval 8"/>
          <p:cNvSpPr>
            <a:spLocks noChangeArrowheads="1"/>
          </p:cNvSpPr>
          <p:nvPr/>
        </p:nvSpPr>
        <p:spPr bwMode="auto">
          <a:xfrm rot="-43483524">
            <a:off x="1919288" y="3473450"/>
            <a:ext cx="2660650" cy="1323975"/>
          </a:xfrm>
          <a:prstGeom prst="ellipse">
            <a:avLst/>
          </a:prstGeom>
          <a:solidFill>
            <a:srgbClr val="00FF00">
              <a:alpha val="33000"/>
            </a:srgbClr>
          </a:solidFill>
          <a:ln w="9525">
            <a:solidFill>
              <a:schemeClr val="tx1"/>
            </a:solidFill>
            <a:round/>
            <a:headEnd/>
            <a:tailEnd/>
          </a:ln>
          <a:effectLst/>
        </p:spPr>
        <p:txBody>
          <a:bodyPr wrap="none" anchor="ctr"/>
          <a:lstStyle/>
          <a:p>
            <a:endParaRPr lang="en-US"/>
          </a:p>
        </p:txBody>
      </p:sp>
      <p:sp>
        <p:nvSpPr>
          <p:cNvPr id="48137" name="Oval 9"/>
          <p:cNvSpPr>
            <a:spLocks noChangeArrowheads="1"/>
          </p:cNvSpPr>
          <p:nvPr/>
        </p:nvSpPr>
        <p:spPr bwMode="auto">
          <a:xfrm>
            <a:off x="4387850" y="3062288"/>
            <a:ext cx="1966913" cy="1143000"/>
          </a:xfrm>
          <a:prstGeom prst="ellipse">
            <a:avLst/>
          </a:prstGeom>
          <a:solidFill>
            <a:srgbClr val="FF99CC">
              <a:alpha val="50000"/>
            </a:srgbClr>
          </a:solidFill>
          <a:ln w="9525">
            <a:solidFill>
              <a:schemeClr val="tx1"/>
            </a:solidFill>
            <a:round/>
            <a:headEnd/>
            <a:tailEnd/>
          </a:ln>
          <a:effectLst/>
        </p:spPr>
        <p:txBody>
          <a:bodyPr wrap="none" anchor="ctr"/>
          <a:lstStyle/>
          <a:p>
            <a:endParaRPr lang="en-US"/>
          </a:p>
        </p:txBody>
      </p:sp>
      <p:sp>
        <p:nvSpPr>
          <p:cNvPr id="48138" name="Text Box 10"/>
          <p:cNvSpPr txBox="1">
            <a:spLocks noChangeArrowheads="1"/>
          </p:cNvSpPr>
          <p:nvPr/>
        </p:nvSpPr>
        <p:spPr bwMode="auto">
          <a:xfrm>
            <a:off x="5486400" y="3473450"/>
            <a:ext cx="1006475" cy="366713"/>
          </a:xfrm>
          <a:prstGeom prst="rect">
            <a:avLst/>
          </a:prstGeom>
          <a:noFill/>
          <a:ln w="9525">
            <a:noFill/>
            <a:miter lim="800000"/>
            <a:headEnd/>
            <a:tailEnd/>
          </a:ln>
          <a:effectLst/>
        </p:spPr>
        <p:txBody>
          <a:bodyPr>
            <a:spAutoFit/>
          </a:bodyPr>
          <a:lstStyle/>
          <a:p>
            <a:pPr>
              <a:spcBef>
                <a:spcPct val="50000"/>
              </a:spcBef>
            </a:pPr>
            <a:r>
              <a:rPr lang="en-US" b="1"/>
              <a:t>Rouge</a:t>
            </a:r>
          </a:p>
        </p:txBody>
      </p:sp>
      <p:sp>
        <p:nvSpPr>
          <p:cNvPr id="48139" name="Oval 11"/>
          <p:cNvSpPr>
            <a:spLocks noChangeArrowheads="1"/>
          </p:cNvSpPr>
          <p:nvPr/>
        </p:nvSpPr>
        <p:spPr bwMode="auto">
          <a:xfrm rot="2951765">
            <a:off x="6570662" y="4446588"/>
            <a:ext cx="1146175" cy="1670050"/>
          </a:xfrm>
          <a:prstGeom prst="ellipse">
            <a:avLst/>
          </a:prstGeom>
          <a:noFill/>
          <a:ln w="9525">
            <a:solidFill>
              <a:schemeClr val="tx1"/>
            </a:solidFill>
            <a:round/>
            <a:headEnd/>
            <a:tailEnd/>
          </a:ln>
          <a:effectLst/>
        </p:spPr>
        <p:txBody>
          <a:bodyPr wrap="none" anchor="ctr"/>
          <a:lstStyle/>
          <a:p>
            <a:endParaRPr lang="en-US"/>
          </a:p>
        </p:txBody>
      </p:sp>
      <p:sp>
        <p:nvSpPr>
          <p:cNvPr id="48140" name="Text Box 12"/>
          <p:cNvSpPr txBox="1">
            <a:spLocks noChangeArrowheads="1"/>
          </p:cNvSpPr>
          <p:nvPr/>
        </p:nvSpPr>
        <p:spPr bwMode="auto">
          <a:xfrm>
            <a:off x="6491288" y="4891088"/>
            <a:ext cx="1143000" cy="641350"/>
          </a:xfrm>
          <a:prstGeom prst="rect">
            <a:avLst/>
          </a:prstGeom>
          <a:noFill/>
          <a:ln w="9525">
            <a:noFill/>
            <a:miter lim="800000"/>
            <a:headEnd/>
            <a:tailEnd/>
          </a:ln>
          <a:effectLst/>
        </p:spPr>
        <p:txBody>
          <a:bodyPr>
            <a:spAutoFit/>
          </a:bodyPr>
          <a:lstStyle/>
          <a:p>
            <a:pPr>
              <a:spcBef>
                <a:spcPct val="50000"/>
              </a:spcBef>
            </a:pPr>
            <a:r>
              <a:rPr lang="en-US" b="1"/>
              <a:t>Clear Grits</a:t>
            </a:r>
          </a:p>
        </p:txBody>
      </p:sp>
      <p:sp>
        <p:nvSpPr>
          <p:cNvPr id="48141" name="Oval 13"/>
          <p:cNvSpPr>
            <a:spLocks noChangeArrowheads="1"/>
          </p:cNvSpPr>
          <p:nvPr/>
        </p:nvSpPr>
        <p:spPr bwMode="auto">
          <a:xfrm rot="973371">
            <a:off x="2743200" y="2514600"/>
            <a:ext cx="2833688" cy="1917700"/>
          </a:xfrm>
          <a:prstGeom prst="ellipse">
            <a:avLst/>
          </a:prstGeom>
          <a:solidFill>
            <a:srgbClr val="3366FF">
              <a:alpha val="36000"/>
            </a:srgbClr>
          </a:solidFill>
          <a:ln w="9525">
            <a:solidFill>
              <a:schemeClr val="tx1"/>
            </a:solidFill>
            <a:round/>
            <a:headEnd/>
            <a:tailEnd/>
          </a:ln>
          <a:effectLst/>
        </p:spPr>
        <p:txBody>
          <a:bodyPr wrap="none" anchor="ctr"/>
          <a:lstStyle/>
          <a:p>
            <a:endParaRPr lang="en-US"/>
          </a:p>
        </p:txBody>
      </p:sp>
      <p:sp>
        <p:nvSpPr>
          <p:cNvPr id="48142" name="Text Box 14"/>
          <p:cNvSpPr txBox="1">
            <a:spLocks noChangeArrowheads="1"/>
          </p:cNvSpPr>
          <p:nvPr/>
        </p:nvSpPr>
        <p:spPr bwMode="auto">
          <a:xfrm>
            <a:off x="3382963" y="2971800"/>
            <a:ext cx="1096962" cy="366713"/>
          </a:xfrm>
          <a:prstGeom prst="rect">
            <a:avLst/>
          </a:prstGeom>
          <a:noFill/>
          <a:ln w="9525">
            <a:noFill/>
            <a:miter lim="800000"/>
            <a:headEnd/>
            <a:tailEnd/>
          </a:ln>
          <a:effectLst/>
        </p:spPr>
        <p:txBody>
          <a:bodyPr>
            <a:spAutoFit/>
          </a:bodyPr>
          <a:lstStyle/>
          <a:p>
            <a:pPr>
              <a:spcBef>
                <a:spcPct val="50000"/>
              </a:spcBef>
            </a:pPr>
            <a:r>
              <a:rPr lang="en-US" b="1"/>
              <a:t>Blues</a:t>
            </a:r>
          </a:p>
        </p:txBody>
      </p:sp>
      <p:sp>
        <p:nvSpPr>
          <p:cNvPr id="48143" name="Oval 15"/>
          <p:cNvSpPr>
            <a:spLocks noChangeArrowheads="1"/>
          </p:cNvSpPr>
          <p:nvPr/>
        </p:nvSpPr>
        <p:spPr bwMode="auto">
          <a:xfrm rot="-135488">
            <a:off x="3702050" y="4800600"/>
            <a:ext cx="3586163" cy="914400"/>
          </a:xfrm>
          <a:prstGeom prst="ellipse">
            <a:avLst/>
          </a:prstGeom>
          <a:solidFill>
            <a:srgbClr val="FFCC00">
              <a:alpha val="48000"/>
            </a:srgbClr>
          </a:solidFill>
          <a:ln w="9525">
            <a:solidFill>
              <a:schemeClr val="tx1"/>
            </a:solidFill>
            <a:round/>
            <a:headEnd/>
            <a:tailEnd/>
          </a:ln>
          <a:effectLst/>
        </p:spPr>
        <p:txBody>
          <a:bodyPr wrap="none" anchor="ctr"/>
          <a:lstStyle/>
          <a:p>
            <a:endParaRPr lang="en-US"/>
          </a:p>
        </p:txBody>
      </p:sp>
      <p:sp>
        <p:nvSpPr>
          <p:cNvPr id="48144" name="Text Box 16"/>
          <p:cNvSpPr txBox="1">
            <a:spLocks noChangeArrowheads="1"/>
          </p:cNvSpPr>
          <p:nvPr/>
        </p:nvSpPr>
        <p:spPr bwMode="auto">
          <a:xfrm>
            <a:off x="4754563" y="4983163"/>
            <a:ext cx="1644650" cy="366712"/>
          </a:xfrm>
          <a:prstGeom prst="rect">
            <a:avLst/>
          </a:prstGeom>
          <a:noFill/>
          <a:ln w="9525">
            <a:noFill/>
            <a:miter lim="800000"/>
            <a:headEnd/>
            <a:tailEnd/>
          </a:ln>
          <a:effectLst/>
        </p:spPr>
        <p:txBody>
          <a:bodyPr>
            <a:spAutoFit/>
          </a:bodyPr>
          <a:lstStyle/>
          <a:p>
            <a:pPr>
              <a:spcBef>
                <a:spcPct val="50000"/>
              </a:spcBef>
            </a:pPr>
            <a:r>
              <a:rPr lang="en-US" b="1"/>
              <a:t>Ind. Reform</a:t>
            </a:r>
          </a:p>
        </p:txBody>
      </p:sp>
      <p:sp>
        <p:nvSpPr>
          <p:cNvPr id="48145" name="Text Box 17"/>
          <p:cNvSpPr txBox="1">
            <a:spLocks noChangeArrowheads="1"/>
          </p:cNvSpPr>
          <p:nvPr/>
        </p:nvSpPr>
        <p:spPr bwMode="auto">
          <a:xfrm>
            <a:off x="2011363" y="3840163"/>
            <a:ext cx="2697162" cy="366712"/>
          </a:xfrm>
          <a:prstGeom prst="rect">
            <a:avLst/>
          </a:prstGeom>
          <a:noFill/>
          <a:ln w="9525">
            <a:noFill/>
            <a:miter lim="800000"/>
            <a:headEnd/>
            <a:tailEnd/>
          </a:ln>
          <a:effectLst/>
        </p:spPr>
        <p:txBody>
          <a:bodyPr>
            <a:spAutoFit/>
          </a:bodyPr>
          <a:lstStyle/>
          <a:p>
            <a:pPr>
              <a:spcBef>
                <a:spcPct val="50000"/>
              </a:spcBef>
            </a:pPr>
            <a:r>
              <a:rPr lang="en-US" b="1"/>
              <a:t>Liberal-Progressives</a:t>
            </a:r>
          </a:p>
        </p:txBody>
      </p:sp>
      <p:sp>
        <p:nvSpPr>
          <p:cNvPr id="48146" name="Oval 18"/>
          <p:cNvSpPr>
            <a:spLocks noChangeArrowheads="1"/>
          </p:cNvSpPr>
          <p:nvPr/>
        </p:nvSpPr>
        <p:spPr bwMode="auto">
          <a:xfrm rot="-1015642">
            <a:off x="1736725" y="5073650"/>
            <a:ext cx="1325563" cy="914400"/>
          </a:xfrm>
          <a:prstGeom prst="ellipse">
            <a:avLst/>
          </a:prstGeom>
          <a:solidFill>
            <a:srgbClr val="CCFFFF">
              <a:alpha val="48000"/>
            </a:srgbClr>
          </a:solidFill>
          <a:ln w="9525">
            <a:solidFill>
              <a:schemeClr val="tx1"/>
            </a:solidFill>
            <a:round/>
            <a:headEnd/>
            <a:tailEnd/>
          </a:ln>
          <a:effectLst/>
        </p:spPr>
        <p:txBody>
          <a:bodyPr wrap="none" anchor="ctr"/>
          <a:lstStyle/>
          <a:p>
            <a:endParaRPr lang="en-US"/>
          </a:p>
        </p:txBody>
      </p:sp>
      <p:sp>
        <p:nvSpPr>
          <p:cNvPr id="48147" name="Text Box 19"/>
          <p:cNvSpPr txBox="1">
            <a:spLocks noChangeArrowheads="1"/>
          </p:cNvSpPr>
          <p:nvPr/>
        </p:nvSpPr>
        <p:spPr bwMode="auto">
          <a:xfrm>
            <a:off x="1919288" y="5302250"/>
            <a:ext cx="1096962" cy="457200"/>
          </a:xfrm>
          <a:prstGeom prst="rect">
            <a:avLst/>
          </a:prstGeom>
          <a:noFill/>
          <a:ln w="9525">
            <a:noFill/>
            <a:miter lim="800000"/>
            <a:headEnd/>
            <a:tailEnd/>
          </a:ln>
          <a:effectLst/>
        </p:spPr>
        <p:txBody>
          <a:bodyPr>
            <a:spAutoFit/>
          </a:bodyPr>
          <a:lstStyle/>
          <a:p>
            <a:pPr>
              <a:spcBef>
                <a:spcPct val="50000"/>
              </a:spcBef>
            </a:pPr>
            <a:r>
              <a:rPr lang="en-US" sz="2400"/>
              <a:t>Tories</a:t>
            </a:r>
          </a:p>
        </p:txBody>
      </p:sp>
      <p:sp>
        <p:nvSpPr>
          <p:cNvPr id="48149" name="Text Box 12"/>
          <p:cNvSpPr txBox="1">
            <a:spLocks noChangeArrowheads="1"/>
          </p:cNvSpPr>
          <p:nvPr/>
        </p:nvSpPr>
        <p:spPr bwMode="auto">
          <a:xfrm>
            <a:off x="5165725" y="6400800"/>
            <a:ext cx="3978275" cy="304800"/>
          </a:xfrm>
          <a:prstGeom prst="rect">
            <a:avLst/>
          </a:prstGeom>
          <a:noFill/>
          <a:ln w="9525">
            <a:noFill/>
            <a:miter lim="800000"/>
            <a:headEnd/>
            <a:tailEnd/>
          </a:ln>
        </p:spPr>
        <p:txBody>
          <a:bodyPr>
            <a:spAutoFit/>
          </a:bodyPr>
          <a:lstStyle/>
          <a:p>
            <a:pPr>
              <a:spcBef>
                <a:spcPct val="50000"/>
              </a:spcBef>
            </a:pPr>
            <a:r>
              <a:rPr lang="en-CA" sz="1400" i="1"/>
              <a:t>Source: http:// www.politics.</a:t>
            </a:r>
            <a:r>
              <a:rPr lang="en-CA" sz="1400" b="1" i="1"/>
              <a:t>ubc</a:t>
            </a:r>
            <a:r>
              <a:rPr lang="en-CA" sz="1400" i="1"/>
              <a:t>.ca/uploads/media/</a:t>
            </a:r>
            <a:r>
              <a:rPr lang="en-CA" sz="1400"/>
              <a:t> </a:t>
            </a:r>
            <a:endParaRPr lang="en-US" sz="14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ctangle 2"/>
          <p:cNvSpPr>
            <a:spLocks noGrp="1" noChangeArrowheads="1"/>
          </p:cNvSpPr>
          <p:nvPr>
            <p:ph type="title"/>
          </p:nvPr>
        </p:nvSpPr>
        <p:spPr>
          <a:xfrm>
            <a:off x="731838" y="731838"/>
            <a:ext cx="7519987" cy="457200"/>
          </a:xfrm>
        </p:spPr>
        <p:txBody>
          <a:bodyPr/>
          <a:lstStyle/>
          <a:p>
            <a:r>
              <a:rPr lang="en-CA" sz="4000" smtClean="0">
                <a:effectLst>
                  <a:outerShdw blurRad="38100" dist="38100" dir="2700000" algn="tl">
                    <a:srgbClr val="C0C0C0"/>
                  </a:outerShdw>
                </a:effectLst>
              </a:rPr>
              <a:t>The Dreaded Double Majority</a:t>
            </a:r>
          </a:p>
        </p:txBody>
      </p:sp>
      <p:sp>
        <p:nvSpPr>
          <p:cNvPr id="239619" name="Rectangle 3"/>
          <p:cNvSpPr>
            <a:spLocks noGrp="1" noChangeArrowheads="1"/>
          </p:cNvSpPr>
          <p:nvPr>
            <p:ph idx="1"/>
          </p:nvPr>
        </p:nvSpPr>
        <p:spPr>
          <a:xfrm>
            <a:off x="609600" y="1981200"/>
            <a:ext cx="8245475" cy="3932238"/>
          </a:xfrm>
        </p:spPr>
        <p:txBody>
          <a:bodyPr>
            <a:normAutofit/>
          </a:bodyPr>
          <a:lstStyle/>
          <a:p>
            <a:pPr marL="660400" indent="-660400">
              <a:lnSpc>
                <a:spcPct val="70000"/>
              </a:lnSpc>
            </a:pPr>
            <a:r>
              <a:rPr lang="en-CA" smtClean="0"/>
              <a:t>A </a:t>
            </a:r>
            <a:r>
              <a:rPr lang="en-CA" b="1" smtClean="0"/>
              <a:t>political deadlock</a:t>
            </a:r>
            <a:r>
              <a:rPr lang="en-CA" smtClean="0"/>
              <a:t> existed between Canada East and Canada West. </a:t>
            </a:r>
          </a:p>
          <a:p>
            <a:pPr marL="660400" indent="-660400">
              <a:lnSpc>
                <a:spcPct val="70000"/>
              </a:lnSpc>
            </a:pPr>
            <a:r>
              <a:rPr lang="en-CA" smtClean="0"/>
              <a:t>The government at that time was unable to pass anything because they had a "double majority". With the "double majority" in order for a bill to pass in the Legislative Assembly, </a:t>
            </a:r>
            <a:r>
              <a:rPr lang="en-CA" b="1" smtClean="0"/>
              <a:t>there had to be a vote in both Canada East and Canada West</a:t>
            </a:r>
            <a:r>
              <a:rPr lang="en-CA" smtClean="0"/>
              <a:t> sections of the assembly, rather than just a simple majority. </a:t>
            </a:r>
          </a:p>
          <a:p>
            <a:pPr marL="660400" indent="-660400">
              <a:lnSpc>
                <a:spcPct val="70000"/>
              </a:lnSpc>
            </a:pPr>
            <a:r>
              <a:rPr lang="en-CA" smtClean="0"/>
              <a:t>The main problem with this was that the French and English voted against each other on just about everything </a:t>
            </a:r>
            <a:r>
              <a:rPr lang="en-CA" b="1" smtClean="0"/>
              <a:t>out of distrust</a:t>
            </a:r>
            <a:r>
              <a:rPr lang="en-CA" smtClean="0"/>
              <a:t>, which meant that nothing was accomplished.</a:t>
            </a:r>
            <a:endParaRPr lang="en-US"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7" name="Rectangle 3"/>
          <p:cNvSpPr>
            <a:spLocks noGrp="1" noChangeArrowheads="1"/>
          </p:cNvSpPr>
          <p:nvPr>
            <p:ph type="title"/>
          </p:nvPr>
        </p:nvSpPr>
        <p:spPr>
          <a:xfrm>
            <a:off x="639763" y="365125"/>
            <a:ext cx="7519987" cy="503238"/>
          </a:xfrm>
        </p:spPr>
        <p:txBody>
          <a:bodyPr/>
          <a:lstStyle/>
          <a:p>
            <a:r>
              <a:rPr lang="en-US" sz="3600" smtClean="0">
                <a:effectLst>
                  <a:outerShdw blurRad="38100" dist="38100" dir="2700000" algn="tl">
                    <a:srgbClr val="C0C0C0"/>
                  </a:outerShdw>
                </a:effectLst>
              </a:rPr>
              <a:t>Sectionalism &amp; Gridlock</a:t>
            </a:r>
            <a:endParaRPr lang="en-CA" sz="3600" smtClean="0">
              <a:effectLst>
                <a:outerShdw blurRad="38100" dist="38100" dir="2700000" algn="tl">
                  <a:srgbClr val="C0C0C0"/>
                </a:outerShdw>
              </a:effectLst>
            </a:endParaRPr>
          </a:p>
        </p:txBody>
      </p:sp>
      <p:sp>
        <p:nvSpPr>
          <p:cNvPr id="17411" name="Rectangle 6"/>
          <p:cNvSpPr>
            <a:spLocks noGrp="1" noChangeArrowheads="1"/>
          </p:cNvSpPr>
          <p:nvPr>
            <p:ph idx="1"/>
          </p:nvPr>
        </p:nvSpPr>
        <p:spPr>
          <a:xfrm>
            <a:off x="719138" y="1371600"/>
            <a:ext cx="8245475" cy="5260975"/>
          </a:xfrm>
        </p:spPr>
        <p:txBody>
          <a:bodyPr/>
          <a:lstStyle/>
          <a:p>
            <a:pPr>
              <a:lnSpc>
                <a:spcPct val="120000"/>
              </a:lnSpc>
              <a:buFontTx/>
              <a:buNone/>
            </a:pPr>
            <a:endParaRPr lang="en-US" smtClean="0"/>
          </a:p>
          <a:p>
            <a:pPr>
              <a:lnSpc>
                <a:spcPct val="120000"/>
              </a:lnSpc>
            </a:pPr>
            <a:r>
              <a:rPr lang="en-US" b="1" smtClean="0"/>
              <a:t>Economic progress and development stalled</a:t>
            </a:r>
          </a:p>
          <a:p>
            <a:pPr>
              <a:lnSpc>
                <a:spcPct val="120000"/>
              </a:lnSpc>
            </a:pPr>
            <a:r>
              <a:rPr lang="en-US" smtClean="0"/>
              <a:t>Tensions were:</a:t>
            </a:r>
          </a:p>
          <a:p>
            <a:pPr lvl="1">
              <a:lnSpc>
                <a:spcPct val="120000"/>
              </a:lnSpc>
            </a:pPr>
            <a:r>
              <a:rPr lang="en-US" sz="2400" smtClean="0"/>
              <a:t>Religious: Catholic vs Protestant </a:t>
            </a:r>
          </a:p>
          <a:p>
            <a:pPr lvl="1">
              <a:lnSpc>
                <a:spcPct val="120000"/>
              </a:lnSpc>
            </a:pPr>
            <a:r>
              <a:rPr lang="en-US" sz="2400" smtClean="0"/>
              <a:t>Ethnic: English, French, Aboriginal</a:t>
            </a:r>
          </a:p>
          <a:p>
            <a:pPr lvl="1">
              <a:lnSpc>
                <a:spcPct val="120000"/>
              </a:lnSpc>
            </a:pPr>
            <a:r>
              <a:rPr lang="en-US" sz="2400" smtClean="0"/>
              <a:t>Constitutional: British vs Republican Government</a:t>
            </a:r>
          </a:p>
          <a:p>
            <a:pPr lvl="1">
              <a:lnSpc>
                <a:spcPct val="120000"/>
              </a:lnSpc>
            </a:pPr>
            <a:r>
              <a:rPr lang="en-US" sz="2400" smtClean="0"/>
              <a:t>Economic: seigneurs vs habitants, professional vs workers</a:t>
            </a:r>
          </a:p>
          <a:p>
            <a:pPr lvl="1">
              <a:lnSpc>
                <a:spcPct val="120000"/>
              </a:lnSpc>
            </a:pPr>
            <a:r>
              <a:rPr lang="en-US" sz="2400" smtClean="0"/>
              <a:t>Regional: West vs East</a:t>
            </a:r>
          </a:p>
          <a:p>
            <a:pPr>
              <a:lnSpc>
                <a:spcPct val="120000"/>
              </a:lnSpc>
            </a:pPr>
            <a:endParaRPr lang="en-US"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7" name="Rectangle 3"/>
          <p:cNvSpPr>
            <a:spLocks noGrp="1" noChangeArrowheads="1"/>
          </p:cNvSpPr>
          <p:nvPr>
            <p:ph type="title"/>
          </p:nvPr>
        </p:nvSpPr>
        <p:spPr>
          <a:xfrm>
            <a:off x="731838" y="411163"/>
            <a:ext cx="7519987" cy="457200"/>
          </a:xfrm>
        </p:spPr>
        <p:txBody>
          <a:bodyPr/>
          <a:lstStyle/>
          <a:p>
            <a:r>
              <a:rPr lang="en-US" sz="3600" smtClean="0">
                <a:effectLst>
                  <a:outerShdw blurRad="38100" dist="38100" dir="2700000" algn="tl">
                    <a:srgbClr val="C0C0C0"/>
                  </a:outerShdw>
                </a:effectLst>
              </a:rPr>
              <a:t>Sectionalism &amp; Gridlock</a:t>
            </a:r>
            <a:endParaRPr lang="en-CA" sz="3600" smtClean="0">
              <a:effectLst>
                <a:outerShdw blurRad="38100" dist="38100" dir="2700000" algn="tl">
                  <a:srgbClr val="C0C0C0"/>
                </a:outerShdw>
              </a:effectLst>
            </a:endParaRPr>
          </a:p>
        </p:txBody>
      </p:sp>
      <p:sp>
        <p:nvSpPr>
          <p:cNvPr id="19459" name="Rectangle 6"/>
          <p:cNvSpPr>
            <a:spLocks noGrp="1" noChangeArrowheads="1"/>
          </p:cNvSpPr>
          <p:nvPr>
            <p:ph idx="1"/>
          </p:nvPr>
        </p:nvSpPr>
        <p:spPr>
          <a:xfrm>
            <a:off x="685800" y="1371600"/>
            <a:ext cx="8245475" cy="5032375"/>
          </a:xfrm>
        </p:spPr>
        <p:txBody>
          <a:bodyPr/>
          <a:lstStyle/>
          <a:p>
            <a:pPr marL="660400" indent="-660400">
              <a:buFontTx/>
              <a:buNone/>
            </a:pPr>
            <a:endParaRPr lang="en-US" smtClean="0">
              <a:latin typeface="Times New Roman" pitchFamily="18" charset="0"/>
            </a:endParaRPr>
          </a:p>
          <a:p>
            <a:pPr marL="660400" indent="-660400"/>
            <a:r>
              <a:rPr lang="en-US" smtClean="0"/>
              <a:t>A series of contentious issues revealed how polarized and unstable the political situation was:</a:t>
            </a:r>
          </a:p>
          <a:p>
            <a:pPr marL="660400" indent="-660400">
              <a:buFontTx/>
              <a:buNone/>
            </a:pPr>
            <a:endParaRPr lang="en-US" smtClean="0"/>
          </a:p>
          <a:p>
            <a:pPr marL="1409700" lvl="2" indent="-495300">
              <a:lnSpc>
                <a:spcPct val="140000"/>
              </a:lnSpc>
              <a:buFontTx/>
              <a:buAutoNum type="romanLcPeriod"/>
            </a:pPr>
            <a:r>
              <a:rPr lang="en-US" sz="2400" smtClean="0"/>
              <a:t>Rebellion Losses Bill, 1849</a:t>
            </a:r>
          </a:p>
          <a:p>
            <a:pPr marL="1409700" lvl="2" indent="-495300">
              <a:lnSpc>
                <a:spcPct val="140000"/>
              </a:lnSpc>
              <a:buFontTx/>
              <a:buAutoNum type="romanLcPeriod"/>
            </a:pPr>
            <a:r>
              <a:rPr lang="en-US" sz="2400" smtClean="0"/>
              <a:t>Annexationist Movement</a:t>
            </a:r>
          </a:p>
          <a:p>
            <a:pPr marL="1409700" lvl="2" indent="-495300">
              <a:lnSpc>
                <a:spcPct val="140000"/>
              </a:lnSpc>
              <a:buFontTx/>
              <a:buAutoNum type="romanLcPeriod"/>
            </a:pPr>
            <a:r>
              <a:rPr lang="en-US" sz="2400" smtClean="0"/>
              <a:t>Capital of Canada, Kingston, Toronto, Qu</a:t>
            </a:r>
            <a:r>
              <a:rPr lang="en-CA" sz="2400" smtClean="0"/>
              <a:t>ébec City</a:t>
            </a:r>
            <a:r>
              <a:rPr lang="en-US" sz="2400" smtClean="0"/>
              <a:t>, Bytown??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Rectangle 2"/>
          <p:cNvSpPr>
            <a:spLocks noGrp="1" noChangeArrowheads="1"/>
          </p:cNvSpPr>
          <p:nvPr>
            <p:ph type="title" idx="4294967295"/>
          </p:nvPr>
        </p:nvSpPr>
        <p:spPr/>
        <p:txBody>
          <a:bodyPr/>
          <a:lstStyle/>
          <a:p>
            <a:r>
              <a:rPr lang="en-CA" smtClean="0">
                <a:effectLst>
                  <a:outerShdw blurRad="38100" dist="38100" dir="2700000" algn="tl">
                    <a:srgbClr val="C0C0C0"/>
                  </a:outerShdw>
                </a:effectLst>
              </a:rPr>
              <a:t>Rebellion Losses Bill</a:t>
            </a:r>
          </a:p>
        </p:txBody>
      </p:sp>
      <p:sp>
        <p:nvSpPr>
          <p:cNvPr id="244739" name="Rectangle 3"/>
          <p:cNvSpPr>
            <a:spLocks noGrp="1" noChangeArrowheads="1"/>
          </p:cNvSpPr>
          <p:nvPr>
            <p:ph idx="4294967295"/>
          </p:nvPr>
        </p:nvSpPr>
        <p:spPr/>
        <p:txBody>
          <a:bodyPr>
            <a:normAutofit/>
          </a:bodyPr>
          <a:lstStyle/>
          <a:p>
            <a:pPr>
              <a:lnSpc>
                <a:spcPct val="80000"/>
              </a:lnSpc>
            </a:pPr>
            <a:r>
              <a:rPr lang="en-CA" sz="2200" smtClean="0"/>
              <a:t>In the Province of Canada, responsible government was put to the test in </a:t>
            </a:r>
            <a:r>
              <a:rPr lang="en-CA" sz="2200" b="1" smtClean="0"/>
              <a:t>1849</a:t>
            </a:r>
            <a:r>
              <a:rPr lang="en-CA" sz="2200" smtClean="0"/>
              <a:t>, when Reformers in the legislature passed the </a:t>
            </a:r>
            <a:r>
              <a:rPr lang="en-CA" sz="2200" b="1" smtClean="0"/>
              <a:t>Rebellion Losses Bill</a:t>
            </a:r>
            <a:r>
              <a:rPr lang="en-CA" sz="2200" smtClean="0"/>
              <a:t>. This was a law that provided </a:t>
            </a:r>
            <a:r>
              <a:rPr lang="en-CA" sz="2200" b="1" smtClean="0"/>
              <a:t>compensation to French-Canadians</a:t>
            </a:r>
            <a:r>
              <a:rPr lang="en-CA" sz="2200" smtClean="0"/>
              <a:t> who suffered </a:t>
            </a:r>
            <a:r>
              <a:rPr lang="en-CA" sz="2200" b="1" smtClean="0"/>
              <a:t>losses during the Rebellions of 1837-1838</a:t>
            </a:r>
            <a:r>
              <a:rPr lang="en-CA" sz="2200" smtClean="0"/>
              <a:t> in Lower-Canada. The Governor, Lord Elgin, had serious misgivings about the bill but nonetheless assented to it despite demands from the Tories that he refuse to do so.</a:t>
            </a:r>
          </a:p>
          <a:p>
            <a:pPr>
              <a:lnSpc>
                <a:spcPct val="80000"/>
              </a:lnSpc>
            </a:pPr>
            <a:r>
              <a:rPr lang="en-CA" sz="2200" smtClean="0"/>
              <a:t>Elgin was physically assaulted by an English-speaking mob for this, and the Montréal Parliament building was burned to the ground in the ensuing riots. Nonetheless, </a:t>
            </a:r>
            <a:r>
              <a:rPr lang="en-CA" sz="2200" b="1" smtClean="0"/>
              <a:t>the Rebellion Losses Bill helped entrench responsible government into Canadian politics</a:t>
            </a:r>
            <a:r>
              <a:rPr lang="en-CA" sz="2200" smtClean="0"/>
              <a: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Rectangle 2"/>
          <p:cNvSpPr>
            <a:spLocks noGrp="1" noChangeArrowheads="1"/>
          </p:cNvSpPr>
          <p:nvPr>
            <p:ph type="title" idx="4294967295"/>
          </p:nvPr>
        </p:nvSpPr>
        <p:spPr/>
        <p:txBody>
          <a:bodyPr/>
          <a:lstStyle/>
          <a:p>
            <a:r>
              <a:rPr lang="en-CA" smtClean="0">
                <a:effectLst>
                  <a:outerShdw blurRad="38100" dist="38100" dir="2700000" algn="tl">
                    <a:srgbClr val="C0C0C0"/>
                  </a:outerShdw>
                </a:effectLst>
              </a:rPr>
              <a:t>Annexation Movement</a:t>
            </a:r>
          </a:p>
        </p:txBody>
      </p:sp>
      <p:sp>
        <p:nvSpPr>
          <p:cNvPr id="244739" name="Rectangle 3"/>
          <p:cNvSpPr>
            <a:spLocks noGrp="1" noChangeArrowheads="1"/>
          </p:cNvSpPr>
          <p:nvPr>
            <p:ph idx="4294967295"/>
          </p:nvPr>
        </p:nvSpPr>
        <p:spPr/>
        <p:txBody>
          <a:bodyPr>
            <a:normAutofit/>
          </a:bodyPr>
          <a:lstStyle/>
          <a:p>
            <a:pPr>
              <a:lnSpc>
                <a:spcPct val="80000"/>
              </a:lnSpc>
            </a:pPr>
            <a:r>
              <a:rPr lang="en-CA" sz="2200" smtClean="0"/>
              <a:t>Tories frustrated with “French domination” and Lord Elgin after Rebellion Losses Bill</a:t>
            </a:r>
          </a:p>
          <a:p>
            <a:pPr>
              <a:lnSpc>
                <a:spcPct val="80000"/>
              </a:lnSpc>
            </a:pPr>
            <a:r>
              <a:rPr lang="en-CA" sz="2200" smtClean="0"/>
              <a:t>Tories linked their loyalty to </a:t>
            </a:r>
            <a:r>
              <a:rPr lang="en-CA" sz="2200" b="1" smtClean="0"/>
              <a:t>economic opportunity</a:t>
            </a:r>
            <a:r>
              <a:rPr lang="en-CA" sz="2200" smtClean="0"/>
              <a:t>. British policy of free trade pushes Tories toward closer ties with U.S</a:t>
            </a:r>
          </a:p>
          <a:p>
            <a:pPr>
              <a:lnSpc>
                <a:spcPct val="80000"/>
              </a:lnSpc>
            </a:pPr>
            <a:r>
              <a:rPr lang="en-CA" sz="2200" smtClean="0"/>
              <a:t>Radical French Canadians, </a:t>
            </a:r>
            <a:r>
              <a:rPr lang="en-CA" sz="2200" b="1" smtClean="0"/>
              <a:t>admire American democratic institutions</a:t>
            </a:r>
            <a:r>
              <a:rPr lang="en-CA" sz="2200" smtClean="0"/>
              <a:t> – Papineau and Jacksonian democracy</a:t>
            </a:r>
          </a:p>
          <a:p>
            <a:pPr>
              <a:lnSpc>
                <a:spcPct val="80000"/>
              </a:lnSpc>
            </a:pPr>
            <a:r>
              <a:rPr lang="en-CA" sz="2200" smtClean="0"/>
              <a:t>Economy improves after </a:t>
            </a:r>
            <a:r>
              <a:rPr lang="en-CA" sz="2200" b="1" smtClean="0"/>
              <a:t>1854 Reciprocity with U.S.</a:t>
            </a:r>
            <a:r>
              <a:rPr lang="en-CA" sz="2200" smtClean="0"/>
              <a:t>, support for annexation movement wanes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p:cNvSpPr>
          <p:nvPr>
            <p:ph type="title" idx="4294967295"/>
          </p:nvPr>
        </p:nvSpPr>
        <p:spPr bwMode="auto">
          <a:noFill/>
        </p:spPr>
        <p:txBody>
          <a:bodyPr/>
          <a:lstStyle/>
          <a:p>
            <a:r>
              <a:rPr lang="en-CA" smtClean="0">
                <a:effectLst/>
              </a:rPr>
              <a:t>Choosing a Capital</a:t>
            </a:r>
          </a:p>
        </p:txBody>
      </p:sp>
      <p:sp>
        <p:nvSpPr>
          <p:cNvPr id="65539" name="Rectangle 3"/>
          <p:cNvSpPr>
            <a:spLocks noGrp="1"/>
          </p:cNvSpPr>
          <p:nvPr>
            <p:ph type="body" idx="4294967295"/>
          </p:nvPr>
        </p:nvSpPr>
        <p:spPr/>
        <p:txBody>
          <a:bodyPr/>
          <a:lstStyle/>
          <a:p>
            <a:r>
              <a:rPr lang="en-CA" smtClean="0"/>
              <a:t>Between 1841 and 1859, legislative assembly makes 218 attempts to choose a capital, </a:t>
            </a:r>
            <a:r>
              <a:rPr lang="en-CA" b="1" smtClean="0"/>
              <a:t>symbolic of deadlock</a:t>
            </a:r>
          </a:p>
          <a:p>
            <a:r>
              <a:rPr lang="en-CA" smtClean="0"/>
              <a:t>1841, British choose Kingston, Lord Sydenham hopes French will assimilate quicker</a:t>
            </a:r>
          </a:p>
          <a:p>
            <a:r>
              <a:rPr lang="en-CA" smtClean="0"/>
              <a:t>1849, Moves to Toronto after fire in Kingston</a:t>
            </a:r>
          </a:p>
          <a:p>
            <a:r>
              <a:rPr lang="en-CA" smtClean="0"/>
              <a:t>1850, Rotate between Québec City and Toronto</a:t>
            </a:r>
          </a:p>
          <a:p>
            <a:r>
              <a:rPr lang="en-CA" smtClean="0"/>
              <a:t>1855, Queen Victoria finalizes on Bytown, now called Ottawa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p:cNvSpPr>
          <p:nvPr>
            <p:ph type="title" idx="4294967295"/>
          </p:nvPr>
        </p:nvSpPr>
        <p:spPr bwMode="auto">
          <a:noFill/>
        </p:spPr>
        <p:txBody>
          <a:bodyPr/>
          <a:lstStyle/>
          <a:p>
            <a:r>
              <a:rPr lang="en-CA" sz="3200" smtClean="0">
                <a:effectLst/>
              </a:rPr>
              <a:t>Research Assignment - Liberal Conservatives, Blues, Rouges, Reformers, Clear Grits</a:t>
            </a:r>
          </a:p>
        </p:txBody>
      </p:sp>
      <p:sp>
        <p:nvSpPr>
          <p:cNvPr id="47107" name="Rectangle 3"/>
          <p:cNvSpPr>
            <a:spLocks noGrp="1"/>
          </p:cNvSpPr>
          <p:nvPr>
            <p:ph type="body" idx="4294967295"/>
          </p:nvPr>
        </p:nvSpPr>
        <p:spPr/>
        <p:txBody>
          <a:bodyPr/>
          <a:lstStyle/>
          <a:p>
            <a:r>
              <a:rPr lang="en-CA" smtClean="0"/>
              <a:t>Who were the primary leaders of the LC, B, R, Ref, CG??</a:t>
            </a:r>
          </a:p>
          <a:p>
            <a:r>
              <a:rPr lang="en-CA" smtClean="0"/>
              <a:t>What were their views towards the British?</a:t>
            </a:r>
          </a:p>
          <a:p>
            <a:r>
              <a:rPr lang="en-CA" smtClean="0"/>
              <a:t>Were they aligned with the church or the state?</a:t>
            </a:r>
          </a:p>
          <a:p>
            <a:r>
              <a:rPr lang="en-CA" smtClean="0"/>
              <a:t>Were they Catholic or Protestant?</a:t>
            </a:r>
          </a:p>
          <a:p>
            <a:r>
              <a:rPr lang="en-CA" smtClean="0"/>
              <a:t>What did they want to achieve?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5" name="Rectangle 3"/>
          <p:cNvSpPr>
            <a:spLocks noGrp="1" noChangeArrowheads="1"/>
          </p:cNvSpPr>
          <p:nvPr>
            <p:ph type="title" idx="4294967295"/>
          </p:nvPr>
        </p:nvSpPr>
        <p:spPr>
          <a:xfrm>
            <a:off x="0" y="66675"/>
            <a:ext cx="7770813" cy="1371600"/>
          </a:xfrm>
        </p:spPr>
        <p:txBody>
          <a:bodyPr/>
          <a:lstStyle/>
          <a:p>
            <a:r>
              <a:rPr lang="en-US" sz="3200" smtClean="0">
                <a:effectLst>
                  <a:outerShdw blurRad="38100" dist="38100" dir="2700000" algn="tl">
                    <a:srgbClr val="C0C0C0"/>
                  </a:outerShdw>
                </a:effectLst>
              </a:rPr>
              <a:t>An Ideological Map of The Province of Canadas</a:t>
            </a:r>
            <a:endParaRPr lang="en-CA" sz="3200" smtClean="0">
              <a:effectLst>
                <a:outerShdw blurRad="38100" dist="38100" dir="2700000" algn="tl">
                  <a:srgbClr val="C0C0C0"/>
                </a:outerShdw>
              </a:effectLst>
            </a:endParaRPr>
          </a:p>
        </p:txBody>
      </p:sp>
      <p:sp>
        <p:nvSpPr>
          <p:cNvPr id="21507" name="Line 6"/>
          <p:cNvSpPr>
            <a:spLocks noChangeShapeType="1"/>
          </p:cNvSpPr>
          <p:nvPr/>
        </p:nvSpPr>
        <p:spPr bwMode="auto">
          <a:xfrm>
            <a:off x="4022725" y="1966913"/>
            <a:ext cx="0" cy="4068762"/>
          </a:xfrm>
          <a:prstGeom prst="line">
            <a:avLst/>
          </a:prstGeom>
          <a:noFill/>
          <a:ln w="9525">
            <a:solidFill>
              <a:schemeClr val="tx1"/>
            </a:solidFill>
            <a:round/>
            <a:headEnd/>
            <a:tailEnd/>
          </a:ln>
        </p:spPr>
        <p:txBody>
          <a:bodyPr/>
          <a:lstStyle/>
          <a:p>
            <a:endParaRPr lang="en-US"/>
          </a:p>
        </p:txBody>
      </p:sp>
      <p:sp>
        <p:nvSpPr>
          <p:cNvPr id="21508" name="Line 7"/>
          <p:cNvSpPr>
            <a:spLocks noChangeShapeType="1"/>
          </p:cNvSpPr>
          <p:nvPr/>
        </p:nvSpPr>
        <p:spPr bwMode="auto">
          <a:xfrm flipV="1">
            <a:off x="1508125" y="3017838"/>
            <a:ext cx="5257800" cy="1738312"/>
          </a:xfrm>
          <a:prstGeom prst="line">
            <a:avLst/>
          </a:prstGeom>
          <a:noFill/>
          <a:ln w="9525">
            <a:solidFill>
              <a:schemeClr val="tx1"/>
            </a:solidFill>
            <a:round/>
            <a:headEnd/>
            <a:tailEnd/>
          </a:ln>
        </p:spPr>
        <p:txBody>
          <a:bodyPr/>
          <a:lstStyle/>
          <a:p>
            <a:endParaRPr lang="en-US"/>
          </a:p>
        </p:txBody>
      </p:sp>
      <p:sp>
        <p:nvSpPr>
          <p:cNvPr id="21509" name="Line 8"/>
          <p:cNvSpPr>
            <a:spLocks noChangeShapeType="1"/>
          </p:cNvSpPr>
          <p:nvPr/>
        </p:nvSpPr>
        <p:spPr bwMode="auto">
          <a:xfrm>
            <a:off x="1325563" y="2743200"/>
            <a:ext cx="5167312" cy="2286000"/>
          </a:xfrm>
          <a:prstGeom prst="line">
            <a:avLst/>
          </a:prstGeom>
          <a:noFill/>
          <a:ln w="9525">
            <a:solidFill>
              <a:schemeClr val="tx1"/>
            </a:solidFill>
            <a:round/>
            <a:headEnd/>
            <a:tailEnd/>
          </a:ln>
        </p:spPr>
        <p:txBody>
          <a:bodyPr/>
          <a:lstStyle/>
          <a:p>
            <a:endParaRPr lang="en-US"/>
          </a:p>
        </p:txBody>
      </p:sp>
      <p:sp>
        <p:nvSpPr>
          <p:cNvPr id="21510" name="Text Box 9"/>
          <p:cNvSpPr txBox="1">
            <a:spLocks noChangeArrowheads="1"/>
          </p:cNvSpPr>
          <p:nvPr/>
        </p:nvSpPr>
        <p:spPr bwMode="auto">
          <a:xfrm>
            <a:off x="3657600" y="1463675"/>
            <a:ext cx="1463675" cy="457200"/>
          </a:xfrm>
          <a:prstGeom prst="rect">
            <a:avLst/>
          </a:prstGeom>
          <a:noFill/>
          <a:ln w="9525">
            <a:noFill/>
            <a:miter lim="800000"/>
            <a:headEnd/>
            <a:tailEnd/>
          </a:ln>
        </p:spPr>
        <p:txBody>
          <a:bodyPr>
            <a:spAutoFit/>
          </a:bodyPr>
          <a:lstStyle/>
          <a:p>
            <a:pPr>
              <a:spcBef>
                <a:spcPct val="50000"/>
              </a:spcBef>
            </a:pPr>
            <a:r>
              <a:rPr lang="en-US" sz="2400"/>
              <a:t>Catholic</a:t>
            </a:r>
          </a:p>
        </p:txBody>
      </p:sp>
      <p:sp>
        <p:nvSpPr>
          <p:cNvPr id="21511" name="Text Box 10"/>
          <p:cNvSpPr txBox="1">
            <a:spLocks noChangeArrowheads="1"/>
          </p:cNvSpPr>
          <p:nvPr/>
        </p:nvSpPr>
        <p:spPr bwMode="auto">
          <a:xfrm>
            <a:off x="3521075" y="6172200"/>
            <a:ext cx="1646238" cy="457200"/>
          </a:xfrm>
          <a:prstGeom prst="rect">
            <a:avLst/>
          </a:prstGeom>
          <a:noFill/>
          <a:ln w="9525">
            <a:noFill/>
            <a:miter lim="800000"/>
            <a:headEnd/>
            <a:tailEnd/>
          </a:ln>
        </p:spPr>
        <p:txBody>
          <a:bodyPr>
            <a:spAutoFit/>
          </a:bodyPr>
          <a:lstStyle/>
          <a:p>
            <a:pPr>
              <a:spcBef>
                <a:spcPct val="50000"/>
              </a:spcBef>
            </a:pPr>
            <a:r>
              <a:rPr lang="en-US" sz="2400"/>
              <a:t>Protestant</a:t>
            </a:r>
          </a:p>
        </p:txBody>
      </p:sp>
      <p:sp>
        <p:nvSpPr>
          <p:cNvPr id="21512" name="Text Box 11"/>
          <p:cNvSpPr txBox="1">
            <a:spLocks noChangeArrowheads="1"/>
          </p:cNvSpPr>
          <p:nvPr/>
        </p:nvSpPr>
        <p:spPr bwMode="auto">
          <a:xfrm>
            <a:off x="639763" y="4938713"/>
            <a:ext cx="1096962" cy="457200"/>
          </a:xfrm>
          <a:prstGeom prst="rect">
            <a:avLst/>
          </a:prstGeom>
          <a:noFill/>
          <a:ln w="9525">
            <a:noFill/>
            <a:miter lim="800000"/>
            <a:headEnd/>
            <a:tailEnd/>
          </a:ln>
        </p:spPr>
        <p:txBody>
          <a:bodyPr>
            <a:spAutoFit/>
          </a:bodyPr>
          <a:lstStyle/>
          <a:p>
            <a:pPr>
              <a:spcBef>
                <a:spcPct val="50000"/>
              </a:spcBef>
            </a:pPr>
            <a:r>
              <a:rPr lang="en-US" sz="2400"/>
              <a:t>British</a:t>
            </a:r>
          </a:p>
        </p:txBody>
      </p:sp>
      <p:sp>
        <p:nvSpPr>
          <p:cNvPr id="21513" name="Text Box 12"/>
          <p:cNvSpPr txBox="1">
            <a:spLocks noChangeArrowheads="1"/>
          </p:cNvSpPr>
          <p:nvPr/>
        </p:nvSpPr>
        <p:spPr bwMode="auto">
          <a:xfrm>
            <a:off x="6994525" y="2606675"/>
            <a:ext cx="1738313" cy="457200"/>
          </a:xfrm>
          <a:prstGeom prst="rect">
            <a:avLst/>
          </a:prstGeom>
          <a:noFill/>
          <a:ln w="9525">
            <a:noFill/>
            <a:miter lim="800000"/>
            <a:headEnd/>
            <a:tailEnd/>
          </a:ln>
        </p:spPr>
        <p:txBody>
          <a:bodyPr>
            <a:spAutoFit/>
          </a:bodyPr>
          <a:lstStyle/>
          <a:p>
            <a:pPr>
              <a:spcBef>
                <a:spcPct val="50000"/>
              </a:spcBef>
            </a:pPr>
            <a:r>
              <a:rPr lang="en-US" sz="2400"/>
              <a:t>Republican</a:t>
            </a:r>
          </a:p>
        </p:txBody>
      </p:sp>
      <p:sp>
        <p:nvSpPr>
          <p:cNvPr id="21514" name="Text Box 13"/>
          <p:cNvSpPr txBox="1">
            <a:spLocks noChangeArrowheads="1"/>
          </p:cNvSpPr>
          <p:nvPr/>
        </p:nvSpPr>
        <p:spPr bwMode="auto">
          <a:xfrm>
            <a:off x="503238" y="1966913"/>
            <a:ext cx="1233487" cy="457200"/>
          </a:xfrm>
          <a:prstGeom prst="rect">
            <a:avLst/>
          </a:prstGeom>
          <a:noFill/>
          <a:ln w="9525">
            <a:noFill/>
            <a:miter lim="800000"/>
            <a:headEnd/>
            <a:tailEnd/>
          </a:ln>
        </p:spPr>
        <p:txBody>
          <a:bodyPr>
            <a:spAutoFit/>
          </a:bodyPr>
          <a:lstStyle/>
          <a:p>
            <a:pPr>
              <a:spcBef>
                <a:spcPct val="50000"/>
              </a:spcBef>
            </a:pPr>
            <a:r>
              <a:rPr lang="en-US" sz="2400"/>
              <a:t>Church</a:t>
            </a:r>
          </a:p>
        </p:txBody>
      </p:sp>
      <p:sp>
        <p:nvSpPr>
          <p:cNvPr id="21515" name="Text Box 14"/>
          <p:cNvSpPr txBox="1">
            <a:spLocks noChangeArrowheads="1"/>
          </p:cNvSpPr>
          <p:nvPr/>
        </p:nvSpPr>
        <p:spPr bwMode="auto">
          <a:xfrm>
            <a:off x="6675438" y="5121275"/>
            <a:ext cx="1004887" cy="457200"/>
          </a:xfrm>
          <a:prstGeom prst="rect">
            <a:avLst/>
          </a:prstGeom>
          <a:noFill/>
          <a:ln w="9525">
            <a:noFill/>
            <a:miter lim="800000"/>
            <a:headEnd/>
            <a:tailEnd/>
          </a:ln>
        </p:spPr>
        <p:txBody>
          <a:bodyPr>
            <a:spAutoFit/>
          </a:bodyPr>
          <a:lstStyle/>
          <a:p>
            <a:pPr>
              <a:spcBef>
                <a:spcPct val="50000"/>
              </a:spcBef>
            </a:pPr>
            <a:r>
              <a:rPr lang="en-US" sz="2400"/>
              <a:t>State</a:t>
            </a:r>
          </a:p>
        </p:txBody>
      </p:sp>
      <p:sp>
        <p:nvSpPr>
          <p:cNvPr id="21516" name="Text Box 12"/>
          <p:cNvSpPr txBox="1">
            <a:spLocks noChangeArrowheads="1"/>
          </p:cNvSpPr>
          <p:nvPr/>
        </p:nvSpPr>
        <p:spPr bwMode="auto">
          <a:xfrm>
            <a:off x="5165725" y="6400800"/>
            <a:ext cx="3978275" cy="304800"/>
          </a:xfrm>
          <a:prstGeom prst="rect">
            <a:avLst/>
          </a:prstGeom>
          <a:noFill/>
          <a:ln w="9525">
            <a:noFill/>
            <a:miter lim="800000"/>
            <a:headEnd/>
            <a:tailEnd/>
          </a:ln>
        </p:spPr>
        <p:txBody>
          <a:bodyPr>
            <a:spAutoFit/>
          </a:bodyPr>
          <a:lstStyle/>
          <a:p>
            <a:pPr>
              <a:spcBef>
                <a:spcPct val="50000"/>
              </a:spcBef>
            </a:pPr>
            <a:r>
              <a:rPr lang="en-CA" sz="1400" i="1"/>
              <a:t>Source: http:// www.politics.</a:t>
            </a:r>
            <a:r>
              <a:rPr lang="en-CA" sz="1400" b="1" i="1"/>
              <a:t>ubc</a:t>
            </a:r>
            <a:r>
              <a:rPr lang="en-CA" sz="1400" i="1"/>
              <a:t>.ca/uploads/media/</a:t>
            </a:r>
            <a:r>
              <a:rPr lang="en-CA" sz="1400"/>
              <a:t> </a:t>
            </a:r>
            <a:endParaRPr lang="en-US" sz="140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 Id="rId5" Type="http://schemas.openxmlformats.org/officeDocument/2006/relationships/image" Target="../media/image5.jpeg"/><Relationship Id="rId4" Type="http://schemas.openxmlformats.org/officeDocument/2006/relationships/image" Target="../media/image4.jpeg"/></Relationships>
</file>

<file path=ppt/theme/theme1.xml><?xml version="1.0" encoding="utf-8"?>
<a:theme xmlns:a="http://schemas.openxmlformats.org/drawingml/2006/main" name="Folio">
  <a:themeElements>
    <a:clrScheme name="Folio">
      <a:dk1>
        <a:sysClr val="windowText" lastClr="000000"/>
      </a:dk1>
      <a:lt1>
        <a:sysClr val="window" lastClr="FFFFFF"/>
      </a:lt1>
      <a:dk2>
        <a:srgbClr val="2D2F2B"/>
      </a:dk2>
      <a:lt2>
        <a:srgbClr val="DEDED7"/>
      </a:lt2>
      <a:accent1>
        <a:srgbClr val="294171"/>
      </a:accent1>
      <a:accent2>
        <a:srgbClr val="748CBC"/>
      </a:accent2>
      <a:accent3>
        <a:srgbClr val="8E887C"/>
      </a:accent3>
      <a:accent4>
        <a:srgbClr val="834736"/>
      </a:accent4>
      <a:accent5>
        <a:srgbClr val="5A1705"/>
      </a:accent5>
      <a:accent6>
        <a:srgbClr val="A0A16A"/>
      </a:accent6>
      <a:hlink>
        <a:srgbClr val="74B6BC"/>
      </a:hlink>
      <a:folHlink>
        <a:srgbClr val="7F95A4"/>
      </a:folHlink>
    </a:clrScheme>
    <a:fontScheme name="Folio">
      <a:majorFont>
        <a:latin typeface="Calisto MT"/>
        <a:ea typeface=""/>
        <a:cs typeface=""/>
        <a:font script="Jpan" typeface="ＭＳ 明朝"/>
      </a:majorFont>
      <a:minorFont>
        <a:latin typeface="Calisto MT"/>
        <a:ea typeface=""/>
        <a:cs typeface=""/>
        <a:font script="Jpan" typeface="ＭＳ 明朝"/>
      </a:minorFont>
    </a:fontScheme>
    <a:fmtScheme name="Folio">
      <a:fillStyleLst>
        <a:solidFill>
          <a:schemeClr val="phClr"/>
        </a:solidFill>
        <a:blipFill rotWithShape="1">
          <a:blip xmlns:r="http://schemas.openxmlformats.org/officeDocument/2006/relationships" r:embed="rId1">
            <a:duotone>
              <a:schemeClr val="phClr">
                <a:shade val="30000"/>
                <a:satMod val="120000"/>
              </a:schemeClr>
              <a:schemeClr val="phClr">
                <a:tint val="70000"/>
                <a:satMod val="350000"/>
                <a:lumMod val="110000"/>
              </a:schemeClr>
            </a:duotone>
          </a:blip>
          <a:stretch/>
        </a:blipFill>
        <a:blipFill rotWithShape="1">
          <a:blip xmlns:r="http://schemas.openxmlformats.org/officeDocument/2006/relationships" r:embed="rId2">
            <a:duotone>
              <a:schemeClr val="phClr">
                <a:shade val="40000"/>
                <a:satMod val="120000"/>
              </a:schemeClr>
              <a:schemeClr val="phClr">
                <a:tint val="70000"/>
                <a:satMod val="300000"/>
                <a:lumMod val="110000"/>
              </a:schemeClr>
            </a:duotone>
          </a:blip>
          <a:tile tx="0" ty="0" sx="50000" sy="50000" flip="none" algn="tl"/>
        </a:blip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38100" dist="25400" dir="5400000" algn="br" rotWithShape="0">
              <a:srgbClr val="000000">
                <a:alpha val="50000"/>
              </a:srgbClr>
            </a:outerShdw>
          </a:effectLst>
        </a:effectStyle>
        <a:effectStyle>
          <a:effectLst>
            <a:innerShdw blurRad="190500" dist="25400">
              <a:srgbClr val="000000">
                <a:alpha val="50000"/>
              </a:srgbClr>
            </a:innerShdw>
          </a:effectLst>
        </a:effectStyle>
      </a:effectStyleLst>
      <a:bgFillStyleLst>
        <a:blipFill rotWithShape="1">
          <a:blip xmlns:r="http://schemas.openxmlformats.org/officeDocument/2006/relationships" r:embed="rId3">
            <a:duotone>
              <a:schemeClr val="phClr">
                <a:shade val="10000"/>
                <a:satMod val="125000"/>
              </a:schemeClr>
              <a:schemeClr val="phClr">
                <a:tint val="70000"/>
                <a:satMod val="350000"/>
                <a:lumMod val="110000"/>
              </a:schemeClr>
            </a:duotone>
          </a:blip>
          <a:stretch/>
        </a:blipFill>
        <a:blipFill rotWithShape="1">
          <a:blip xmlns:r="http://schemas.openxmlformats.org/officeDocument/2006/relationships" r:embed="rId4">
            <a:duotone>
              <a:schemeClr val="phClr">
                <a:shade val="10000"/>
                <a:satMod val="125000"/>
              </a:schemeClr>
              <a:schemeClr val="phClr">
                <a:tint val="70000"/>
                <a:satMod val="350000"/>
                <a:lumMod val="110000"/>
              </a:schemeClr>
            </a:duotone>
          </a:blip>
          <a:stretch/>
        </a:blipFill>
        <a:blipFill rotWithShape="1">
          <a:blip xmlns:r="http://schemas.openxmlformats.org/officeDocument/2006/relationships" r:embed="rId5">
            <a:duotone>
              <a:schemeClr val="phClr">
                <a:shade val="3000"/>
                <a:lumMod val="10000"/>
              </a:schemeClr>
              <a:schemeClr val="phClr">
                <a:tint val="91000"/>
                <a:satMod val="500000"/>
                <a:lumMod val="125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Folio">
    <a:dk1>
      <a:sysClr val="windowText" lastClr="000000"/>
    </a:dk1>
    <a:lt1>
      <a:sysClr val="window" lastClr="FFFFFF"/>
    </a:lt1>
    <a:dk2>
      <a:srgbClr val="2D2F2B"/>
    </a:dk2>
    <a:lt2>
      <a:srgbClr val="DEDED7"/>
    </a:lt2>
    <a:accent1>
      <a:srgbClr val="294171"/>
    </a:accent1>
    <a:accent2>
      <a:srgbClr val="748CBC"/>
    </a:accent2>
    <a:accent3>
      <a:srgbClr val="8E887C"/>
    </a:accent3>
    <a:accent4>
      <a:srgbClr val="834736"/>
    </a:accent4>
    <a:accent5>
      <a:srgbClr val="5A1705"/>
    </a:accent5>
    <a:accent6>
      <a:srgbClr val="A0A16A"/>
    </a:accent6>
    <a:hlink>
      <a:srgbClr val="74B6BC"/>
    </a:hlink>
    <a:folHlink>
      <a:srgbClr val="7F95A4"/>
    </a:folHlink>
  </a:clrScheme>
</a:themeOverride>
</file>

<file path=docProps/app.xml><?xml version="1.0" encoding="utf-8"?>
<Properties xmlns="http://schemas.openxmlformats.org/officeDocument/2006/extended-properties" xmlns:vt="http://schemas.openxmlformats.org/officeDocument/2006/docPropsVTypes">
  <Template>Folio.thmx</Template>
  <TotalTime>984</TotalTime>
  <Words>1946</Words>
  <Application>Microsoft Office PowerPoint</Application>
  <PresentationFormat>On-screen Show (4:3)</PresentationFormat>
  <Paragraphs>148</Paragraphs>
  <Slides>15</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Times New Roman</vt:lpstr>
      <vt:lpstr>ＭＳ Ｐゴシック</vt:lpstr>
      <vt:lpstr>Arial</vt:lpstr>
      <vt:lpstr>Calisto MT</vt:lpstr>
      <vt:lpstr>Wingdings</vt:lpstr>
      <vt:lpstr>Folio</vt:lpstr>
      <vt:lpstr>Struggle for responsible government marks 1850-64</vt:lpstr>
      <vt:lpstr>The Dreaded Double Majority</vt:lpstr>
      <vt:lpstr>Sectionalism &amp; Gridlock</vt:lpstr>
      <vt:lpstr>Sectionalism &amp; Gridlock</vt:lpstr>
      <vt:lpstr>Rebellion Losses Bill</vt:lpstr>
      <vt:lpstr>Annexation Movement</vt:lpstr>
      <vt:lpstr>Choosing a Capital</vt:lpstr>
      <vt:lpstr>Research Assignment - Liberal Conservatives, Blues, Rouges, Reformers, Clear Grits</vt:lpstr>
      <vt:lpstr>An Ideological Map of The Province of Canadas</vt:lpstr>
      <vt:lpstr>Slide 10</vt:lpstr>
      <vt:lpstr>Slide 11</vt:lpstr>
      <vt:lpstr>Slide 12</vt:lpstr>
      <vt:lpstr>Political Deadlock</vt:lpstr>
      <vt:lpstr>The Great Coalition</vt:lpstr>
      <vt:lpstr>Macdonald’s Ideological Vision</vt:lpstr>
    </vt:vector>
  </TitlesOfParts>
  <Company>USC-PoliSci</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Background to Confederation in the Canadas </dc:title>
  <dc:creator>kam</dc:creator>
  <cp:lastModifiedBy>alloyd</cp:lastModifiedBy>
  <cp:revision>95</cp:revision>
  <dcterms:created xsi:type="dcterms:W3CDTF">2006-09-19T15:22:04Z</dcterms:created>
  <dcterms:modified xsi:type="dcterms:W3CDTF">2010-04-26T16:09:27Z</dcterms:modified>
</cp:coreProperties>
</file>